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257" r:id="rId3"/>
    <p:sldId id="288" r:id="rId4"/>
    <p:sldId id="266" r:id="rId5"/>
    <p:sldId id="268" r:id="rId6"/>
    <p:sldId id="269" r:id="rId7"/>
    <p:sldId id="276" r:id="rId8"/>
    <p:sldId id="259" r:id="rId9"/>
    <p:sldId id="260" r:id="rId10"/>
    <p:sldId id="258" r:id="rId11"/>
    <p:sldId id="261" r:id="rId12"/>
    <p:sldId id="262" r:id="rId13"/>
    <p:sldId id="263" r:id="rId14"/>
    <p:sldId id="272" r:id="rId15"/>
    <p:sldId id="273" r:id="rId16"/>
    <p:sldId id="274" r:id="rId17"/>
    <p:sldId id="275" r:id="rId18"/>
    <p:sldId id="264" r:id="rId19"/>
    <p:sldId id="265" r:id="rId20"/>
    <p:sldId id="270" r:id="rId21"/>
    <p:sldId id="271" r:id="rId22"/>
    <p:sldId id="277" r:id="rId23"/>
    <p:sldId id="279" r:id="rId24"/>
    <p:sldId id="280" r:id="rId25"/>
    <p:sldId id="281" r:id="rId26"/>
    <p:sldId id="282" r:id="rId27"/>
    <p:sldId id="283" r:id="rId28"/>
    <p:sldId id="285" r:id="rId29"/>
    <p:sldId id="286" r:id="rId30"/>
    <p:sldId id="287" r:id="rId31"/>
    <p:sldId id="289" r:id="rId32"/>
    <p:sldId id="290" r:id="rId33"/>
    <p:sldId id="291" r:id="rId34"/>
    <p:sldId id="292" r:id="rId35"/>
    <p:sldId id="293" r:id="rId36"/>
    <p:sldId id="294" r:id="rId37"/>
    <p:sldId id="296" r:id="rId38"/>
    <p:sldId id="297" r:id="rId39"/>
    <p:sldId id="298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58" autoAdjust="0"/>
  </p:normalViewPr>
  <p:slideViewPr>
    <p:cSldViewPr>
      <p:cViewPr varScale="1">
        <p:scale>
          <a:sx n="103" d="100"/>
          <a:sy n="103" d="100"/>
        </p:scale>
        <p:origin x="-1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8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29193-7E5E-4DCA-8B59-0B408EE4C230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0A292-55FD-4CDA-8C86-8F4699F940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0A292-55FD-4CDA-8C86-8F4699F9403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CDF6120-F1F0-4C60-9FE9-39AC71A9C79D}" type="datetimeFigureOut">
              <a:rPr lang="en-US" smtClean="0"/>
              <a:pPr/>
              <a:t>3/15/2012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CDF6120-F1F0-4C60-9FE9-39AC71A9C79D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DF6120-F1F0-4C60-9FE9-39AC71A9C79D}" type="datetimeFigureOut">
              <a:rPr lang="en-US" smtClean="0"/>
              <a:pPr/>
              <a:t>3/15/2012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o.gov/yellowbook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Fraud &amp; Internal Control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7086600" cy="895350"/>
          </a:xfrm>
        </p:spPr>
        <p:txBody>
          <a:bodyPr/>
          <a:lstStyle/>
          <a:p>
            <a:pPr algn="ctr"/>
            <a:r>
              <a:rPr lang="en-US" dirty="0" smtClean="0"/>
              <a:t>Frank  M. Klaus, CPA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three side of the FRAUD triangle.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 Opportunity</a:t>
            </a:r>
          </a:p>
          <a:p>
            <a:endParaRPr lang="en-US" dirty="0" smtClean="0"/>
          </a:p>
          <a:p>
            <a:r>
              <a:rPr lang="en-US" dirty="0" smtClean="0"/>
              <a:t>2.  Rationalization</a:t>
            </a:r>
          </a:p>
          <a:p>
            <a:endParaRPr lang="en-US" dirty="0" smtClean="0"/>
          </a:p>
          <a:p>
            <a:r>
              <a:rPr lang="en-US" dirty="0" smtClean="0"/>
              <a:t>3.  Pressure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Control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importance of good policies and procedures.</a:t>
            </a:r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Communicate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Publish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Update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Segregation of Duties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importance of “segregation of duties” to the internal control process.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Yellow Book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role of the “Yellow Book” in the internal control process.</a:t>
            </a:r>
          </a:p>
          <a:p>
            <a:endParaRPr lang="en-US" dirty="0" smtClean="0"/>
          </a:p>
          <a:p>
            <a:r>
              <a:rPr lang="en-US" dirty="0" smtClean="0"/>
              <a:t>The role of the government auditor.</a:t>
            </a:r>
          </a:p>
          <a:p>
            <a:endParaRPr lang="en-US" dirty="0" smtClean="0"/>
          </a:p>
          <a:p>
            <a:r>
              <a:rPr lang="en-US" dirty="0" smtClean="0"/>
              <a:t>The importance of review and approval by supervisors.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Yellow Book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u="sng" dirty="0" smtClean="0"/>
              <a:t>Government Auditing Standards</a:t>
            </a:r>
          </a:p>
          <a:p>
            <a:endParaRPr lang="en-US" dirty="0" smtClean="0"/>
          </a:p>
          <a:p>
            <a:r>
              <a:rPr lang="en-US" dirty="0" smtClean="0"/>
              <a:t>GAGAS:  Generally Accepted Government Auditing Standards</a:t>
            </a:r>
          </a:p>
          <a:p>
            <a:endParaRPr lang="en-US" dirty="0" smtClean="0"/>
          </a:p>
          <a:p>
            <a:r>
              <a:rPr lang="en-US" dirty="0" smtClean="0"/>
              <a:t>Provides a framework for conducting high quality audits with competence, integrity, objectivity, and independence.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2007 Yellow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Current Edition</a:t>
            </a:r>
          </a:p>
          <a:p>
            <a:endParaRPr lang="en-US" dirty="0" smtClean="0"/>
          </a:p>
          <a:p>
            <a:r>
              <a:rPr lang="en-US" dirty="0" smtClean="0"/>
              <a:t>Superseded by the 2011 Yellow Book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2011 Yellow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Effective for financial audits and attestation engagements for periods ending on or after December 15, 2012, </a:t>
            </a:r>
          </a:p>
          <a:p>
            <a:endParaRPr lang="en-US" dirty="0" smtClean="0"/>
          </a:p>
          <a:p>
            <a:r>
              <a:rPr lang="en-US" dirty="0" smtClean="0"/>
              <a:t>And for performance audits beginning on or after December 15, 2011.</a:t>
            </a:r>
          </a:p>
          <a:p>
            <a:endParaRPr lang="en-US" dirty="0" smtClean="0"/>
          </a:p>
          <a:p>
            <a:r>
              <a:rPr lang="en-US" dirty="0" smtClean="0"/>
              <a:t>Early implementation is not permitted.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Electronic version of document available.</a:t>
            </a:r>
          </a:p>
          <a:p>
            <a:endParaRPr lang="en-US" dirty="0" smtClean="0"/>
          </a:p>
          <a:p>
            <a:r>
              <a:rPr lang="en-US" dirty="0" smtClean="0"/>
              <a:t>GAO’s  Yellow Book Web Page</a:t>
            </a:r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http://www.gao.gov/yellowbook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 subject to copyright protection.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the Client.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client has a responsibility to: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Cooperate with the auditor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Keep the auditor informed of status updates.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Participate in activities such as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Flowcharting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Narratives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Client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final conference is in addition communication during the audit process.</a:t>
            </a:r>
          </a:p>
          <a:p>
            <a:endParaRPr lang="en-US" dirty="0" smtClean="0"/>
          </a:p>
          <a:p>
            <a:r>
              <a:rPr lang="en-US" dirty="0" smtClean="0"/>
              <a:t>Client sign-off at the conclusion of the audit.</a:t>
            </a:r>
          </a:p>
          <a:p>
            <a:endParaRPr lang="en-US" dirty="0" smtClean="0"/>
          </a:p>
          <a:p>
            <a:r>
              <a:rPr lang="en-US" dirty="0" smtClean="0"/>
              <a:t>Who should attend the final conference?</a:t>
            </a:r>
          </a:p>
          <a:p>
            <a:endParaRPr lang="en-US" dirty="0" smtClean="0"/>
          </a:p>
          <a:p>
            <a:r>
              <a:rPr lang="en-US" dirty="0" smtClean="0"/>
              <a:t>Follow-up,  if required.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Timing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Fraud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Fraud is the misappropriation of assets for the benefit of an individual. </a:t>
            </a:r>
          </a:p>
          <a:p>
            <a:endParaRPr lang="en-US" dirty="0" smtClean="0"/>
          </a:p>
          <a:p>
            <a:r>
              <a:rPr lang="en-US" dirty="0" smtClean="0"/>
              <a:t>“Willful misrepresentation by one person of a fact inflicting damage on another person.”</a:t>
            </a:r>
          </a:p>
          <a:p>
            <a:endParaRPr lang="en-US" dirty="0" smtClean="0"/>
          </a:p>
          <a:p>
            <a:r>
              <a:rPr lang="en-US" dirty="0" smtClean="0"/>
              <a:t>“Any act involving the use of deception to obtain an illegal advantage.”  ISACA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Management’s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Set the Proper Tone at the Top of the Organization.</a:t>
            </a:r>
          </a:p>
          <a:p>
            <a:endParaRPr lang="en-US" dirty="0" smtClean="0"/>
          </a:p>
          <a:p>
            <a:r>
              <a:rPr lang="en-US" dirty="0" smtClean="0"/>
              <a:t>Develop and implement policies and procedures.</a:t>
            </a:r>
          </a:p>
          <a:p>
            <a:endParaRPr lang="en-US" dirty="0" smtClean="0"/>
          </a:p>
          <a:p>
            <a:r>
              <a:rPr lang="en-US" dirty="0" smtClean="0"/>
              <a:t>Communicate importance and seriousness of issue.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Management’s Responsibility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Demonstrate by actions</a:t>
            </a:r>
          </a:p>
          <a:p>
            <a:endParaRPr lang="en-US" dirty="0" smtClean="0"/>
          </a:p>
          <a:p>
            <a:r>
              <a:rPr lang="en-US" dirty="0" smtClean="0"/>
              <a:t>Not just lip service</a:t>
            </a:r>
          </a:p>
          <a:p>
            <a:endParaRPr lang="en-US" dirty="0" smtClean="0"/>
          </a:p>
          <a:p>
            <a:r>
              <a:rPr lang="en-US" dirty="0" smtClean="0"/>
              <a:t>Importance of ATTITUDE.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COSO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Committee of Sponsoring Organizations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AAA</a:t>
            </a:r>
          </a:p>
          <a:p>
            <a:r>
              <a:rPr lang="en-US" dirty="0" smtClean="0"/>
              <a:t>AICPA</a:t>
            </a:r>
          </a:p>
          <a:p>
            <a:r>
              <a:rPr lang="en-US" dirty="0" smtClean="0"/>
              <a:t>IIA </a:t>
            </a:r>
          </a:p>
          <a:p>
            <a:r>
              <a:rPr lang="en-US" dirty="0" smtClean="0"/>
              <a:t>IMA</a:t>
            </a:r>
          </a:p>
          <a:p>
            <a:r>
              <a:rPr lang="en-US" dirty="0" smtClean="0"/>
              <a:t>FEI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Formed by Treadway Commission to develop a framework in which organizations could understand and improve their internal controls.</a:t>
            </a:r>
          </a:p>
          <a:p>
            <a:r>
              <a:rPr lang="en-US" dirty="0" smtClean="0"/>
              <a:t>In 1992 issued </a:t>
            </a:r>
            <a:r>
              <a:rPr lang="en-US" i="1" dirty="0" smtClean="0"/>
              <a:t>Internal Control—Integrated Framework</a:t>
            </a:r>
          </a:p>
          <a:p>
            <a:endParaRPr lang="en-US" i="1" dirty="0" smtClean="0"/>
          </a:p>
          <a:p>
            <a:r>
              <a:rPr lang="en-US" dirty="0" smtClean="0"/>
              <a:t>Congress mandated controls reporting for public companies in 1992.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COSO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2006:  Internal Controls over Financial Reporting—Guidance for Smaller Public Companies</a:t>
            </a:r>
          </a:p>
          <a:p>
            <a:endParaRPr lang="en-US" dirty="0" smtClean="0"/>
          </a:p>
          <a:p>
            <a:r>
              <a:rPr lang="en-US" dirty="0" smtClean="0"/>
              <a:t>2007:  New auditing standards provide further support for the COSO Standards.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Components of COSO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 </a:t>
            </a:r>
            <a:r>
              <a:rPr lang="en-US" i="1" dirty="0" smtClean="0"/>
              <a:t>Control environment</a:t>
            </a:r>
          </a:p>
          <a:p>
            <a:endParaRPr lang="en-US" i="1" dirty="0" smtClean="0"/>
          </a:p>
          <a:p>
            <a:r>
              <a:rPr lang="en-US" dirty="0" smtClean="0"/>
              <a:t>Sets</a:t>
            </a:r>
            <a:r>
              <a:rPr lang="en-US" i="1" dirty="0" smtClean="0"/>
              <a:t> </a:t>
            </a:r>
            <a:r>
              <a:rPr lang="en-US" dirty="0" smtClean="0"/>
              <a:t>the overall controls tone of an organization.</a:t>
            </a:r>
          </a:p>
          <a:p>
            <a:endParaRPr lang="en-US" i="1" dirty="0" smtClean="0"/>
          </a:p>
          <a:p>
            <a:r>
              <a:rPr lang="en-US" dirty="0" smtClean="0"/>
              <a:t>Foundation for all other components of internal control.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Components of COSO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2.  </a:t>
            </a:r>
            <a:r>
              <a:rPr lang="en-US" i="1" dirty="0" smtClean="0"/>
              <a:t>Risk Assessment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Entity’s identification and analysis of risks in the achievement of its objectives.</a:t>
            </a:r>
          </a:p>
          <a:p>
            <a:endParaRPr lang="en-US" dirty="0" smtClean="0"/>
          </a:p>
          <a:p>
            <a:r>
              <a:rPr lang="en-US" dirty="0" smtClean="0"/>
              <a:t>Risks should be identified and managed.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Components of COSO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3.  </a:t>
            </a:r>
            <a:r>
              <a:rPr lang="en-US" i="1" dirty="0" smtClean="0"/>
              <a:t>Information and Communication</a:t>
            </a:r>
          </a:p>
          <a:p>
            <a:endParaRPr lang="en-US" i="1" dirty="0" smtClean="0"/>
          </a:p>
          <a:p>
            <a:r>
              <a:rPr lang="en-US" dirty="0" smtClean="0"/>
              <a:t>Relates to the systems and reports that enable management and employees to carry out their objectives.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Components of COSO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4.  </a:t>
            </a:r>
            <a:r>
              <a:rPr lang="en-US" i="1" dirty="0" smtClean="0"/>
              <a:t>Control Activities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smtClean="0"/>
              <a:t>Processes, Policies, and Procedures</a:t>
            </a:r>
          </a:p>
          <a:p>
            <a:endParaRPr lang="en-US" dirty="0" smtClean="0"/>
          </a:p>
          <a:p>
            <a:r>
              <a:rPr lang="en-US" dirty="0" smtClean="0"/>
              <a:t>Help ensure that management directives are carried out.</a:t>
            </a:r>
          </a:p>
          <a:p>
            <a:endParaRPr lang="en-US" dirty="0" smtClean="0"/>
          </a:p>
          <a:p>
            <a:r>
              <a:rPr lang="en-US" dirty="0" smtClean="0"/>
              <a:t>Consist of controls over the process.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Components of COSO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5.  </a:t>
            </a:r>
            <a:r>
              <a:rPr lang="en-US" i="1" dirty="0" smtClean="0"/>
              <a:t>Monitoring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smtClean="0"/>
              <a:t>Process that oversees internal control performance.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Fraud in operations.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Association of Certified Fraud Examiners</a:t>
            </a:r>
          </a:p>
          <a:p>
            <a:endParaRPr lang="en-US" dirty="0" smtClean="0"/>
          </a:p>
          <a:p>
            <a:r>
              <a:rPr lang="en-US" dirty="0" smtClean="0"/>
              <a:t>2006 </a:t>
            </a:r>
            <a:r>
              <a:rPr lang="en-US" i="1" dirty="0" smtClean="0"/>
              <a:t>Report to the Nation on Occupational Fraud and Abuse</a:t>
            </a:r>
          </a:p>
          <a:p>
            <a:endParaRPr lang="en-US" i="1" dirty="0" smtClean="0"/>
          </a:p>
          <a:p>
            <a:r>
              <a:rPr lang="en-US" dirty="0" smtClean="0"/>
              <a:t>The median government and not-for-profit frauds were around $100,000.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COBIT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Published by the IT Governance Institute.</a:t>
            </a:r>
          </a:p>
          <a:p>
            <a:endParaRPr lang="en-US" dirty="0" smtClean="0"/>
          </a:p>
          <a:p>
            <a:r>
              <a:rPr lang="en-US" dirty="0" smtClean="0"/>
              <a:t>COBIT:  Control Objectives for Information and related Technologies</a:t>
            </a:r>
          </a:p>
          <a:p>
            <a:endParaRPr lang="en-US" dirty="0" smtClean="0"/>
          </a:p>
          <a:p>
            <a:r>
              <a:rPr lang="en-US" dirty="0" smtClean="0"/>
              <a:t>Provides good practices across a domain and process framework and presents activities in a manageable and logical structure.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Orientation of COBIT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business orientation of COBIT consists of linking business goals to IT goals.</a:t>
            </a:r>
          </a:p>
          <a:p>
            <a:endParaRPr lang="en-US" dirty="0" smtClean="0"/>
          </a:p>
          <a:p>
            <a:r>
              <a:rPr lang="en-US" dirty="0" smtClean="0"/>
              <a:t>Management Information</a:t>
            </a:r>
          </a:p>
          <a:p>
            <a:endParaRPr lang="en-US" dirty="0" smtClean="0"/>
          </a:p>
          <a:p>
            <a:pPr lvl="2"/>
            <a:r>
              <a:rPr lang="en-US" dirty="0" smtClean="0"/>
              <a:t>Dashboard</a:t>
            </a:r>
          </a:p>
          <a:p>
            <a:pPr lvl="2"/>
            <a:r>
              <a:rPr lang="en-US" dirty="0" smtClean="0"/>
              <a:t>Scorecard</a:t>
            </a:r>
          </a:p>
          <a:p>
            <a:pPr lvl="2"/>
            <a:r>
              <a:rPr lang="en-US" dirty="0" smtClean="0"/>
              <a:t>Benchmarking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Fraud Risk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Sales and Cash Receipts</a:t>
            </a:r>
          </a:p>
          <a:p>
            <a:endParaRPr lang="en-US" dirty="0" smtClean="0"/>
          </a:p>
          <a:p>
            <a:r>
              <a:rPr lang="en-US" dirty="0" smtClean="0"/>
              <a:t>Purchasing and Cash Disbursements</a:t>
            </a:r>
          </a:p>
          <a:p>
            <a:endParaRPr lang="en-US" dirty="0" smtClean="0"/>
          </a:p>
          <a:p>
            <a:r>
              <a:rPr lang="en-US" dirty="0" smtClean="0"/>
              <a:t>Payroll</a:t>
            </a:r>
          </a:p>
          <a:p>
            <a:endParaRPr lang="en-US" dirty="0" smtClean="0"/>
          </a:p>
          <a:p>
            <a:r>
              <a:rPr lang="en-US" dirty="0" smtClean="0"/>
              <a:t>Equipment, Inventory and Anything Not Bolted Down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Antifraud Controls &amp;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 Culture</a:t>
            </a:r>
          </a:p>
          <a:p>
            <a:pPr lvl="2"/>
            <a:r>
              <a:rPr lang="en-US" dirty="0" smtClean="0"/>
              <a:t>Tone at the Top</a:t>
            </a:r>
          </a:p>
          <a:p>
            <a:pPr lvl="2"/>
            <a:r>
              <a:rPr lang="en-US" dirty="0" smtClean="0"/>
              <a:t>Workplace Environment</a:t>
            </a:r>
          </a:p>
          <a:p>
            <a:pPr lvl="2"/>
            <a:r>
              <a:rPr lang="en-US" dirty="0" smtClean="0"/>
              <a:t>Hiring &amp; Promotion</a:t>
            </a:r>
          </a:p>
          <a:p>
            <a:pPr lvl="2"/>
            <a:r>
              <a:rPr lang="en-US" dirty="0" smtClean="0"/>
              <a:t>Training</a:t>
            </a:r>
          </a:p>
          <a:p>
            <a:pPr lvl="2"/>
            <a:r>
              <a:rPr lang="en-US" dirty="0" smtClean="0"/>
              <a:t>Disciplinary Action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Antifraud Controls &amp;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2,  Evaluating Antifraud Processes and Controls</a:t>
            </a:r>
          </a:p>
          <a:p>
            <a:pPr lvl="2"/>
            <a:r>
              <a:rPr lang="en-US" dirty="0" smtClean="0"/>
              <a:t>ID Risk</a:t>
            </a:r>
          </a:p>
          <a:p>
            <a:pPr lvl="2"/>
            <a:r>
              <a:rPr lang="en-US" dirty="0" smtClean="0"/>
              <a:t>Mitigate Risks</a:t>
            </a:r>
          </a:p>
          <a:p>
            <a:pPr lvl="2"/>
            <a:r>
              <a:rPr lang="en-US" dirty="0" smtClean="0"/>
              <a:t>Implement Controls</a:t>
            </a:r>
          </a:p>
          <a:p>
            <a:pPr lvl="2"/>
            <a:r>
              <a:rPr lang="en-US" dirty="0" smtClean="0"/>
              <a:t>Monitor Controls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Antifraud Controls &amp;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3.  Oversight</a:t>
            </a:r>
          </a:p>
          <a:p>
            <a:pPr lvl="2"/>
            <a:r>
              <a:rPr lang="en-US" dirty="0" smtClean="0"/>
              <a:t>Audit Committee</a:t>
            </a:r>
          </a:p>
          <a:p>
            <a:pPr lvl="2"/>
            <a:r>
              <a:rPr lang="en-US" dirty="0" smtClean="0"/>
              <a:t>Inspector General</a:t>
            </a:r>
          </a:p>
          <a:p>
            <a:pPr lvl="2"/>
            <a:r>
              <a:rPr lang="en-US" dirty="0" smtClean="0"/>
              <a:t>Internal Auditor</a:t>
            </a:r>
          </a:p>
          <a:p>
            <a:pPr lvl="2"/>
            <a:r>
              <a:rPr lang="en-US" dirty="0" smtClean="0"/>
              <a:t>Independent External Auditor</a:t>
            </a:r>
          </a:p>
          <a:p>
            <a:pPr lvl="2"/>
            <a:r>
              <a:rPr lang="en-US" dirty="0" smtClean="0"/>
              <a:t>Certified Fraud Examiner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Antifraud Controls &amp;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4.  Miscellaneous</a:t>
            </a:r>
          </a:p>
          <a:p>
            <a:pPr lvl="2"/>
            <a:r>
              <a:rPr lang="en-US" dirty="0" smtClean="0"/>
              <a:t>AICPA</a:t>
            </a:r>
          </a:p>
          <a:p>
            <a:pPr lvl="2"/>
            <a:r>
              <a:rPr lang="en-US" dirty="0" smtClean="0"/>
              <a:t>ISACA</a:t>
            </a:r>
          </a:p>
          <a:p>
            <a:pPr lvl="2"/>
            <a:r>
              <a:rPr lang="en-US" dirty="0" smtClean="0"/>
              <a:t>ACFE</a:t>
            </a:r>
          </a:p>
          <a:p>
            <a:pPr lvl="2"/>
            <a:r>
              <a:rPr lang="en-US" dirty="0" smtClean="0"/>
              <a:t>International Standards of Auditing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 Fraud can occur in any organization.</a:t>
            </a:r>
          </a:p>
          <a:p>
            <a:endParaRPr lang="en-US" dirty="0" smtClean="0"/>
          </a:p>
          <a:p>
            <a:r>
              <a:rPr lang="en-US" dirty="0" smtClean="0"/>
              <a:t>2.  Management must set the tone at the top.</a:t>
            </a:r>
          </a:p>
          <a:p>
            <a:endParaRPr lang="en-US" dirty="0" smtClean="0"/>
          </a:p>
          <a:p>
            <a:r>
              <a:rPr lang="en-US" dirty="0" smtClean="0"/>
              <a:t>3.  Everyone should be cognizant of the organization’s internal control policies and procedures.</a:t>
            </a:r>
          </a:p>
          <a:p>
            <a:endParaRPr lang="en-US" dirty="0" smtClean="0"/>
          </a:p>
          <a:p>
            <a:r>
              <a:rPr lang="en-US" dirty="0" smtClean="0"/>
              <a:t>4.  Policies and procedures must be monitored and enforced.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“The best fraud is no fraud.”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Frank M. Klaus, CPA</a:t>
            </a:r>
          </a:p>
          <a:p>
            <a:r>
              <a:rPr lang="en-US" dirty="0" smtClean="0"/>
              <a:t>Cleveland State University</a:t>
            </a:r>
          </a:p>
          <a:p>
            <a:r>
              <a:rPr lang="en-US" dirty="0" smtClean="0"/>
              <a:t>Department of Accounting</a:t>
            </a:r>
          </a:p>
          <a:p>
            <a:r>
              <a:rPr lang="en-US" dirty="0" smtClean="0"/>
              <a:t>2121 Euclid Avenue</a:t>
            </a:r>
          </a:p>
          <a:p>
            <a:r>
              <a:rPr lang="en-US" dirty="0" smtClean="0"/>
              <a:t>Cleveland, OH 44115</a:t>
            </a:r>
          </a:p>
          <a:p>
            <a:endParaRPr lang="en-US" dirty="0" smtClean="0"/>
          </a:p>
          <a:p>
            <a:r>
              <a:rPr lang="en-US" dirty="0" smtClean="0"/>
              <a:t>F.Klaus@csuohio.edu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SAS No. 55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i="1" dirty="0" smtClean="0"/>
              <a:t>Fraud </a:t>
            </a:r>
            <a:r>
              <a:rPr lang="en-US" dirty="0" smtClean="0"/>
              <a:t>is an intentional act the results in a material misstatement in financial statements that are the subject of an audit.”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SAS No. 82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“Consideration of Fraud in a Financial Statement Audit”</a:t>
            </a:r>
          </a:p>
          <a:p>
            <a:endParaRPr lang="en-US" dirty="0" smtClean="0"/>
          </a:p>
          <a:p>
            <a:r>
              <a:rPr lang="en-US" dirty="0" smtClean="0"/>
              <a:t>Adopted in 1997</a:t>
            </a:r>
          </a:p>
          <a:p>
            <a:endParaRPr lang="en-US" dirty="0" smtClean="0"/>
          </a:p>
          <a:p>
            <a:r>
              <a:rPr lang="en-US" dirty="0" smtClean="0"/>
              <a:t>Purpose:  To clarify the auditor’s responsibility to detect fraud.</a:t>
            </a:r>
          </a:p>
          <a:p>
            <a:endParaRPr lang="en-US" dirty="0" smtClean="0"/>
          </a:p>
          <a:p>
            <a:r>
              <a:rPr lang="en-US" dirty="0" smtClean="0"/>
              <a:t>Revised as SAS No. 99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SAS No. 99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Effective December 2002</a:t>
            </a:r>
          </a:p>
          <a:p>
            <a:endParaRPr lang="en-US" dirty="0" smtClean="0"/>
          </a:p>
          <a:p>
            <a:r>
              <a:rPr lang="en-US" dirty="0" smtClean="0"/>
              <a:t>Same title as SAS No,. 82</a:t>
            </a:r>
          </a:p>
          <a:p>
            <a:endParaRPr lang="en-US" dirty="0" smtClean="0"/>
          </a:p>
          <a:p>
            <a:r>
              <a:rPr lang="en-US" dirty="0" smtClean="0"/>
              <a:t>Time period of: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Post Enron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SOX 2002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SAS No. 99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Issued in response to the past ineffectiveness of </a:t>
            </a:r>
            <a:r>
              <a:rPr lang="en-US" i="1" dirty="0" smtClean="0"/>
              <a:t>risk assessment</a:t>
            </a:r>
            <a:r>
              <a:rPr lang="en-US" dirty="0" smtClean="0"/>
              <a:t> process during audit.</a:t>
            </a:r>
          </a:p>
          <a:p>
            <a:endParaRPr lang="en-US" dirty="0" smtClean="0"/>
          </a:p>
          <a:p>
            <a:r>
              <a:rPr lang="en-US" dirty="0" smtClean="0"/>
              <a:t>Requires auditor to gauge the exposure of the entity to the risk of fraud.</a:t>
            </a:r>
          </a:p>
          <a:p>
            <a:endParaRPr lang="en-US" dirty="0" smtClean="0"/>
          </a:p>
          <a:p>
            <a:r>
              <a:rPr lang="en-US" dirty="0" smtClean="0"/>
              <a:t>“Brainstorming” requirement.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fraud include?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Fraud includes: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Balance Sheet Misstatement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Theft of Assets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Fraud Triangle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229600" cy="4937760"/>
          </a:xfrm>
        </p:spPr>
        <p:txBody>
          <a:bodyPr/>
          <a:lstStyle/>
          <a:p>
            <a:r>
              <a:rPr lang="en-US" dirty="0" smtClean="0"/>
              <a:t>The three elements required for FRAUD: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4114800" y="2895600"/>
            <a:ext cx="2057400" cy="1981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330</TotalTime>
  <Words>954</Words>
  <Application>Microsoft Office PowerPoint</Application>
  <PresentationFormat>On-screen Show (4:3)</PresentationFormat>
  <Paragraphs>253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Origin</vt:lpstr>
      <vt:lpstr>Fraud &amp; Internal Control</vt:lpstr>
      <vt:lpstr>   Fraud Definition</vt:lpstr>
      <vt:lpstr>Fraud in operations.</vt:lpstr>
      <vt:lpstr>SAS No. 55</vt:lpstr>
      <vt:lpstr>SAS No. 82</vt:lpstr>
      <vt:lpstr>SAS No. 99</vt:lpstr>
      <vt:lpstr>SAS No. 99 (Continued)</vt:lpstr>
      <vt:lpstr>What does fraud include?</vt:lpstr>
      <vt:lpstr>The Fraud Triangle</vt:lpstr>
      <vt:lpstr>The three side of the FRAUD triangle.</vt:lpstr>
      <vt:lpstr>Internal Control Issues</vt:lpstr>
      <vt:lpstr>Segregation of Duties</vt:lpstr>
      <vt:lpstr>Yellow Book </vt:lpstr>
      <vt:lpstr>Yellow Book Update</vt:lpstr>
      <vt:lpstr>2007 Yellow Book</vt:lpstr>
      <vt:lpstr>2011 Yellow Book</vt:lpstr>
      <vt:lpstr>Resources</vt:lpstr>
      <vt:lpstr>The Role of the Client.</vt:lpstr>
      <vt:lpstr>The Client Conference</vt:lpstr>
      <vt:lpstr>Management’s Responsibility</vt:lpstr>
      <vt:lpstr>Management’s Responsibility (Cont’d)</vt:lpstr>
      <vt:lpstr>COSO Framework</vt:lpstr>
      <vt:lpstr>COSO</vt:lpstr>
      <vt:lpstr>COSO Update</vt:lpstr>
      <vt:lpstr>Five Components of COSO</vt:lpstr>
      <vt:lpstr>Five Components of COSO</vt:lpstr>
      <vt:lpstr>Five Components of COSO</vt:lpstr>
      <vt:lpstr>Five Components of COSO</vt:lpstr>
      <vt:lpstr>Five Components of COSO</vt:lpstr>
      <vt:lpstr>COBIT </vt:lpstr>
      <vt:lpstr>Business Orientation of COBIT</vt:lpstr>
      <vt:lpstr>Common Fraud Risk Areas</vt:lpstr>
      <vt:lpstr>Antifraud Controls &amp; Programs</vt:lpstr>
      <vt:lpstr>Antifraud Controls &amp; Programs</vt:lpstr>
      <vt:lpstr>Antifraud Controls &amp; Programs</vt:lpstr>
      <vt:lpstr>Antifraud Controls &amp; Programs</vt:lpstr>
      <vt:lpstr>Conclusion</vt:lpstr>
      <vt:lpstr>Final Thought</vt:lpstr>
      <vt:lpstr>Contact Information</vt:lpstr>
    </vt:vector>
  </TitlesOfParts>
  <Company>Cleveland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Fraud &amp; Internal Control</dc:title>
  <dc:creator>2118726</dc:creator>
  <cp:lastModifiedBy>DANIEL_BOSS</cp:lastModifiedBy>
  <cp:revision>103</cp:revision>
  <dcterms:created xsi:type="dcterms:W3CDTF">2012-02-16T00:04:24Z</dcterms:created>
  <dcterms:modified xsi:type="dcterms:W3CDTF">2012-03-15T18:15:05Z</dcterms:modified>
</cp:coreProperties>
</file>