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32"/>
  </p:notesMasterIdLst>
  <p:sldIdLst>
    <p:sldId id="277" r:id="rId3"/>
    <p:sldId id="324" r:id="rId4"/>
    <p:sldId id="344" r:id="rId5"/>
    <p:sldId id="341" r:id="rId6"/>
    <p:sldId id="336" r:id="rId7"/>
    <p:sldId id="348" r:id="rId8"/>
    <p:sldId id="342" r:id="rId9"/>
    <p:sldId id="346" r:id="rId10"/>
    <p:sldId id="340" r:id="rId11"/>
    <p:sldId id="347" r:id="rId12"/>
    <p:sldId id="335" r:id="rId13"/>
    <p:sldId id="331" r:id="rId14"/>
    <p:sldId id="326" r:id="rId15"/>
    <p:sldId id="345" r:id="rId16"/>
    <p:sldId id="349" r:id="rId17"/>
    <p:sldId id="350" r:id="rId18"/>
    <p:sldId id="351" r:id="rId19"/>
    <p:sldId id="352" r:id="rId20"/>
    <p:sldId id="353" r:id="rId21"/>
    <p:sldId id="354" r:id="rId22"/>
    <p:sldId id="355" r:id="rId23"/>
    <p:sldId id="356" r:id="rId24"/>
    <p:sldId id="357" r:id="rId25"/>
    <p:sldId id="358" r:id="rId26"/>
    <p:sldId id="360" r:id="rId27"/>
    <p:sldId id="361" r:id="rId28"/>
    <p:sldId id="362" r:id="rId29"/>
    <p:sldId id="365" r:id="rId30"/>
    <p:sldId id="366"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88B0"/>
    <a:srgbClr val="589CDA"/>
    <a:srgbClr val="CFE5E9"/>
    <a:srgbClr val="3366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9" autoAdjust="0"/>
    <p:restoredTop sz="94660"/>
  </p:normalViewPr>
  <p:slideViewPr>
    <p:cSldViewPr snapToGrid="0">
      <p:cViewPr>
        <p:scale>
          <a:sx n="75" d="100"/>
          <a:sy n="75" d="100"/>
        </p:scale>
        <p:origin x="-972" y="-7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5" d="100"/>
          <a:sy n="75" d="100"/>
        </p:scale>
        <p:origin x="-2052"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SIMONE_LORDIER\My%20Documents\Misc%20Kathy%20Noe%20projects\03-04-11%20OPS%20chart%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4.3924156252697397E-2"/>
          <c:y val="0.2147298288118844"/>
          <c:w val="0.91939680499742649"/>
          <c:h val="0.44897959183673491"/>
        </c:manualLayout>
      </c:layout>
      <c:lineChart>
        <c:grouping val="standard"/>
        <c:ser>
          <c:idx val="0"/>
          <c:order val="0"/>
          <c:spPr>
            <a:ln w="25400">
              <a:solidFill>
                <a:srgbClr val="008000"/>
              </a:solidFill>
              <a:prstDash val="solid"/>
            </a:ln>
          </c:spPr>
          <c:marker>
            <c:symbol val="diamond"/>
            <c:size val="7"/>
            <c:spPr>
              <a:solidFill>
                <a:srgbClr val="008000"/>
              </a:solidFill>
              <a:ln>
                <a:solidFill>
                  <a:srgbClr val="008000"/>
                </a:solidFill>
                <a:prstDash val="solid"/>
              </a:ln>
            </c:spPr>
          </c:marker>
          <c:cat>
            <c:strRef>
              <c:f>Sheet1!$C$1:$C$20</c:f>
              <c:strCache>
                <c:ptCount val="20"/>
                <c:pt idx="1">
                  <c:v>2006</c:v>
                </c:pt>
                <c:pt idx="2">
                  <c:v>1Q 2007</c:v>
                </c:pt>
                <c:pt idx="3">
                  <c:v>2Q 2007</c:v>
                </c:pt>
                <c:pt idx="4">
                  <c:v>3Q 2007</c:v>
                </c:pt>
                <c:pt idx="5">
                  <c:v>4Q 2007</c:v>
                </c:pt>
                <c:pt idx="6">
                  <c:v>1Q 2008</c:v>
                </c:pt>
                <c:pt idx="7">
                  <c:v>2Q 2008</c:v>
                </c:pt>
                <c:pt idx="8">
                  <c:v>3Q 2008</c:v>
                </c:pt>
                <c:pt idx="9">
                  <c:v>4Q 2008</c:v>
                </c:pt>
                <c:pt idx="10">
                  <c:v>1Q 2009</c:v>
                </c:pt>
                <c:pt idx="11">
                  <c:v>2Q 2009</c:v>
                </c:pt>
                <c:pt idx="12">
                  <c:v>3Q 2009</c:v>
                </c:pt>
                <c:pt idx="13">
                  <c:v>4Q 2009</c:v>
                </c:pt>
                <c:pt idx="14">
                  <c:v>1Q 2010</c:v>
                </c:pt>
                <c:pt idx="15">
                  <c:v>2Q 2010</c:v>
                </c:pt>
                <c:pt idx="16">
                  <c:v>3Q 2010</c:v>
                </c:pt>
                <c:pt idx="17">
                  <c:v>4Q 2010</c:v>
                </c:pt>
                <c:pt idx="18">
                  <c:v>1Q 2011</c:v>
                </c:pt>
                <c:pt idx="19">
                  <c:v>2Q 2011</c:v>
                </c:pt>
              </c:strCache>
            </c:strRef>
          </c:cat>
          <c:val>
            <c:numRef>
              <c:f>Sheet1!$D$1:$D$20</c:f>
              <c:numCache>
                <c:formatCode>"$"#,##0.00_);[Red]\("$"#,##0.00\)</c:formatCode>
                <c:ptCount val="20"/>
                <c:pt idx="1">
                  <c:v>3838195</c:v>
                </c:pt>
                <c:pt idx="2">
                  <c:v>4372073</c:v>
                </c:pt>
                <c:pt idx="3">
                  <c:v>7979758</c:v>
                </c:pt>
                <c:pt idx="4">
                  <c:v>10253650</c:v>
                </c:pt>
                <c:pt idx="5">
                  <c:v>14632147</c:v>
                </c:pt>
                <c:pt idx="6">
                  <c:v>36182162</c:v>
                </c:pt>
                <c:pt idx="7">
                  <c:v>59497613</c:v>
                </c:pt>
                <c:pt idx="8">
                  <c:v>63933973</c:v>
                </c:pt>
                <c:pt idx="9">
                  <c:v>66999055</c:v>
                </c:pt>
                <c:pt idx="10">
                  <c:v>83333435</c:v>
                </c:pt>
                <c:pt idx="11">
                  <c:v>98540912</c:v>
                </c:pt>
                <c:pt idx="12">
                  <c:v>121144202</c:v>
                </c:pt>
                <c:pt idx="13">
                  <c:v>129433108</c:v>
                </c:pt>
                <c:pt idx="14">
                  <c:v>134691239</c:v>
                </c:pt>
                <c:pt idx="15">
                  <c:v>138304083</c:v>
                </c:pt>
                <c:pt idx="16">
                  <c:v>144833604</c:v>
                </c:pt>
                <c:pt idx="17">
                  <c:v>150184571</c:v>
                </c:pt>
                <c:pt idx="18">
                  <c:v>152515528</c:v>
                </c:pt>
                <c:pt idx="19">
                  <c:v>154350369</c:v>
                </c:pt>
              </c:numCache>
            </c:numRef>
          </c:val>
        </c:ser>
        <c:marker val="1"/>
        <c:axId val="88192896"/>
        <c:axId val="89833856"/>
      </c:lineChart>
      <c:catAx>
        <c:axId val="88192896"/>
        <c:scaling>
          <c:orientation val="minMax"/>
        </c:scaling>
        <c:axPos val="b"/>
        <c:numFmt formatCode="General" sourceLinked="1"/>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89833856"/>
        <c:crosses val="autoZero"/>
        <c:auto val="1"/>
        <c:lblAlgn val="ctr"/>
        <c:lblOffset val="100"/>
        <c:tickLblSkip val="1"/>
        <c:tickMarkSkip val="1"/>
      </c:catAx>
      <c:valAx>
        <c:axId val="89833856"/>
        <c:scaling>
          <c:orientation val="minMax"/>
        </c:scaling>
        <c:delete val="1"/>
        <c:axPos val="l"/>
        <c:majorGridlines/>
        <c:numFmt formatCode="General" sourceLinked="1"/>
        <c:tickLblPos val="none"/>
        <c:crossAx val="88192896"/>
        <c:crosses val="autoZero"/>
        <c:crossBetween val="between"/>
      </c:valAx>
      <c:spPr>
        <a:no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4"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drawing1.xml><?xml version="1.0" encoding="utf-8"?>
<c:userShapes xmlns:c="http://schemas.openxmlformats.org/drawingml/2006/chart">
  <cdr:relSizeAnchor xmlns:cdr="http://schemas.openxmlformats.org/drawingml/2006/chartDrawing">
    <cdr:from>
      <cdr:x>0.74268</cdr:x>
      <cdr:y>0.34274</cdr:y>
    </cdr:from>
    <cdr:to>
      <cdr:x>0.91081</cdr:x>
      <cdr:y>0.59645</cdr:y>
    </cdr:to>
    <cdr:sp macro="" textlink="">
      <cdr:nvSpPr>
        <cdr:cNvPr id="3" name="AutoShape 5"/>
        <cdr:cNvSpPr>
          <a:spLocks xmlns:a="http://schemas.openxmlformats.org/drawingml/2006/main" noChangeArrowheads="1"/>
        </cdr:cNvSpPr>
      </cdr:nvSpPr>
      <cdr:spPr bwMode="auto">
        <a:xfrm xmlns:a="http://schemas.openxmlformats.org/drawingml/2006/main" rot="876606">
          <a:off x="6451549" y="1612698"/>
          <a:ext cx="1460500" cy="1193800"/>
        </a:xfrm>
        <a:prstGeom xmlns:a="http://schemas.openxmlformats.org/drawingml/2006/main" prst="irregularSeal2">
          <a:avLst/>
        </a:prstGeom>
        <a:solidFill xmlns:a="http://schemas.openxmlformats.org/drawingml/2006/main">
          <a:srgbClr val="00B0F0"/>
        </a:solidFill>
        <a:ln xmlns:a="http://schemas.openxmlformats.org/drawingml/2006/main" w="9525" algn="ctr">
          <a:solidFill>
            <a:srgbClr val="000000"/>
          </a:solidFill>
          <a:miter lim="800000"/>
          <a:headEnd/>
          <a:tailEnd/>
        </a:ln>
      </cdr:spPr>
      <cdr:txBody>
        <a:bodyPr xmlns:a="http://schemas.openxmlformats.org/drawingml/2006/main" wrap="none" anchor="ctr"/>
        <a:lstStyle xmlns:a="http://schemas.openxmlformats.org/drawingml/2006/main">
          <a:defPPr>
            <a:defRPr lang="en-US"/>
          </a:defPPr>
          <a:lvl1pPr algn="ctr" rtl="0" fontAlgn="base">
            <a:spcBef>
              <a:spcPct val="0"/>
            </a:spcBef>
            <a:spcAft>
              <a:spcPct val="0"/>
            </a:spcAft>
            <a:buFont typeface="Wingdings 2" pitchFamily="18" charset="2"/>
            <a:buChar char=""/>
            <a:defRPr sz="1000" kern="1200">
              <a:solidFill>
                <a:srgbClr val="000099"/>
              </a:solidFill>
              <a:latin typeface="Arial" charset="0"/>
            </a:defRPr>
          </a:lvl1pPr>
          <a:lvl2pPr marL="457200" algn="ctr" rtl="0" fontAlgn="base">
            <a:spcBef>
              <a:spcPct val="0"/>
            </a:spcBef>
            <a:spcAft>
              <a:spcPct val="0"/>
            </a:spcAft>
            <a:buFont typeface="Wingdings 2" pitchFamily="18" charset="2"/>
            <a:buChar char=""/>
            <a:defRPr sz="1000" kern="1200">
              <a:solidFill>
                <a:srgbClr val="000099"/>
              </a:solidFill>
              <a:latin typeface="Arial" charset="0"/>
            </a:defRPr>
          </a:lvl2pPr>
          <a:lvl3pPr marL="914400" algn="ctr" rtl="0" fontAlgn="base">
            <a:spcBef>
              <a:spcPct val="0"/>
            </a:spcBef>
            <a:spcAft>
              <a:spcPct val="0"/>
            </a:spcAft>
            <a:buFont typeface="Wingdings 2" pitchFamily="18" charset="2"/>
            <a:buChar char=""/>
            <a:defRPr sz="1000" kern="1200">
              <a:solidFill>
                <a:srgbClr val="000099"/>
              </a:solidFill>
              <a:latin typeface="Arial" charset="0"/>
            </a:defRPr>
          </a:lvl3pPr>
          <a:lvl4pPr marL="1371600" algn="ctr" rtl="0" fontAlgn="base">
            <a:spcBef>
              <a:spcPct val="0"/>
            </a:spcBef>
            <a:spcAft>
              <a:spcPct val="0"/>
            </a:spcAft>
            <a:buFont typeface="Wingdings 2" pitchFamily="18" charset="2"/>
            <a:buChar char=""/>
            <a:defRPr sz="1000" kern="1200">
              <a:solidFill>
                <a:srgbClr val="000099"/>
              </a:solidFill>
              <a:latin typeface="Arial" charset="0"/>
            </a:defRPr>
          </a:lvl4pPr>
          <a:lvl5pPr marL="1828800" algn="ctr" rtl="0" fontAlgn="base">
            <a:spcBef>
              <a:spcPct val="0"/>
            </a:spcBef>
            <a:spcAft>
              <a:spcPct val="0"/>
            </a:spcAft>
            <a:buFont typeface="Wingdings 2" pitchFamily="18" charset="2"/>
            <a:buChar char=""/>
            <a:defRPr sz="1000" kern="1200">
              <a:solidFill>
                <a:srgbClr val="000099"/>
              </a:solidFill>
              <a:latin typeface="Arial" charset="0"/>
            </a:defRPr>
          </a:lvl5pPr>
          <a:lvl6pPr marL="2286000" algn="l" defTabSz="914400" rtl="0" eaLnBrk="1" latinLnBrk="0" hangingPunct="1">
            <a:defRPr sz="1000" kern="1200">
              <a:solidFill>
                <a:srgbClr val="000099"/>
              </a:solidFill>
              <a:latin typeface="Arial" charset="0"/>
            </a:defRPr>
          </a:lvl6pPr>
          <a:lvl7pPr marL="2743200" algn="l" defTabSz="914400" rtl="0" eaLnBrk="1" latinLnBrk="0" hangingPunct="1">
            <a:defRPr sz="1000" kern="1200">
              <a:solidFill>
                <a:srgbClr val="000099"/>
              </a:solidFill>
              <a:latin typeface="Arial" charset="0"/>
            </a:defRPr>
          </a:lvl7pPr>
          <a:lvl8pPr marL="3200400" algn="l" defTabSz="914400" rtl="0" eaLnBrk="1" latinLnBrk="0" hangingPunct="1">
            <a:defRPr sz="1000" kern="1200">
              <a:solidFill>
                <a:srgbClr val="000099"/>
              </a:solidFill>
              <a:latin typeface="Arial" charset="0"/>
            </a:defRPr>
          </a:lvl8pPr>
          <a:lvl9pPr marL="3657600" algn="l" defTabSz="914400" rtl="0" eaLnBrk="1" latinLnBrk="0" hangingPunct="1">
            <a:defRPr sz="1000" kern="1200">
              <a:solidFill>
                <a:srgbClr val="000099"/>
              </a:solidFill>
              <a:latin typeface="Arial" charset="0"/>
            </a:defRPr>
          </a:lvl9pPr>
        </a:lstStyle>
        <a:p xmlns:a="http://schemas.openxmlformats.org/drawingml/2006/main">
          <a:pPr algn="ctr">
            <a:buNone/>
          </a:pPr>
          <a:r>
            <a:rPr lang="en-US" dirty="0" smtClean="0"/>
            <a:t>92% SES’</a:t>
          </a:r>
        </a:p>
        <a:p xmlns:a="http://schemas.openxmlformats.org/drawingml/2006/main">
          <a:pPr algn="ctr">
            <a:buNone/>
          </a:pPr>
          <a:r>
            <a:rPr lang="en-US" sz="1000" dirty="0" smtClean="0"/>
            <a:t>Green Belt</a:t>
          </a:r>
          <a:endParaRPr lang="en-US" sz="1000" dirty="0"/>
        </a:p>
        <a:p xmlns:a="http://schemas.openxmlformats.org/drawingml/2006/main">
          <a:pPr algn="ctr">
            <a:buNone/>
          </a:pPr>
          <a:r>
            <a:rPr lang="en-US" sz="1000" dirty="0" smtClean="0"/>
            <a:t>Certified</a:t>
          </a:r>
          <a:endParaRPr lang="en-US" sz="1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buFont typeface="Wingdings 2" pitchFamily="18" charset="2"/>
              <a:buChar char=""/>
              <a:defRPr sz="1200">
                <a:solidFill>
                  <a:srgbClr val="000099"/>
                </a:solidFill>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eaLnBrk="1" hangingPunct="1">
              <a:buFont typeface="Wingdings 2" pitchFamily="18" charset="2"/>
              <a:buChar char=""/>
              <a:defRPr sz="1200">
                <a:solidFill>
                  <a:srgbClr val="000099"/>
                </a:solidFill>
              </a:defRPr>
            </a:lvl1pPr>
          </a:lstStyle>
          <a:p>
            <a:pPr>
              <a:defRPr/>
            </a:pPr>
            <a:fld id="{A42B6D88-F48D-4ABA-AB35-DF6AD2BAF976}" type="datetimeFigureOut">
              <a:rPr lang="en-US"/>
              <a:pPr>
                <a:defRPr/>
              </a:pPr>
              <a:t>3/8/2012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hangingPunct="1">
              <a:buFont typeface="Wingdings 2" pitchFamily="18" charset="2"/>
              <a:buChar char=""/>
              <a:defRPr sz="1200">
                <a:solidFill>
                  <a:srgbClr val="000099"/>
                </a:solidFill>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eaLnBrk="1" hangingPunct="1">
              <a:buFont typeface="Wingdings 2" pitchFamily="18" charset="2"/>
              <a:buChar char=""/>
              <a:defRPr sz="1200">
                <a:solidFill>
                  <a:srgbClr val="000099"/>
                </a:solidFill>
              </a:defRPr>
            </a:lvl1pPr>
          </a:lstStyle>
          <a:p>
            <a:pPr>
              <a:defRPr/>
            </a:pPr>
            <a:fld id="{379DF75B-F308-4CE3-9C5D-B0A2A713995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dictionary.reference.com/audio.html/lunaWAV/C03/C0316100" TargetMode="External"/><Relationship Id="rId7" Type="http://schemas.openxmlformats.org/officeDocument/2006/relationships/hyperlink" Target="http://dictionary.reference.com/browse/nam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dictionary.reference.com/help/luna/Spell_pron_key.html" TargetMode="External"/><Relationship Id="rId5" Type="http://schemas.openxmlformats.org/officeDocument/2006/relationships/hyperlink" Target="Click%20to%20toggle%20pronunciation" TargetMode="External"/><Relationship Id="rId4" Type="http://schemas.openxmlformats.org/officeDocument/2006/relationships/hyperlink" Target="http://dictionary.reference.com/help/luna/IPA_pron_key.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dictionary.reference.com/audio.html/lunaWAV/M00/M0097500"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dictionary.reference.com/help/luna/Spell_pron_key.html" TargetMode="External"/><Relationship Id="rId5" Type="http://schemas.openxmlformats.org/officeDocument/2006/relationships/hyperlink" Target="Click%20to%20toggle%20pronunciation" TargetMode="External"/><Relationship Id="rId4" Type="http://schemas.openxmlformats.org/officeDocument/2006/relationships/hyperlink" Target="http://dictionary.reference.com/help/luna/IPA_pron_key.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44563">
              <a:buFont typeface="Wingdings 2" pitchFamily="18" charset="2"/>
              <a:buNone/>
            </a:pPr>
            <a:fld id="{E4AACA84-8173-4C9B-A092-17051D2919BB}" type="slidenum">
              <a:rPr lang="en-US" smtClean="0"/>
              <a:pPr defTabSz="944563">
                <a:buFont typeface="Wingdings 2" pitchFamily="18" charset="2"/>
                <a:buNone/>
              </a:pPr>
              <a:t>1</a:t>
            </a:fld>
            <a:endParaRPr lang="en-US" smtClean="0"/>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592BA5-170F-4008-970C-6EB216C8B45F}" type="slidenum">
              <a:rPr lang="en-US"/>
              <a:pPr/>
              <a:t>15</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a:t>Introduction and Bio by facilitator (I am assuming)</a:t>
            </a:r>
          </a:p>
          <a:p>
            <a:r>
              <a:rPr lang="en-US"/>
              <a:t>Fill in any gaps</a:t>
            </a:r>
          </a:p>
          <a:p>
            <a:r>
              <a:rPr lang="en-US"/>
              <a:t>Establish rapport with the group</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2CED2E-403E-4424-9FCB-921C272606B6}" type="slidenum">
              <a:rPr lang="en-US"/>
              <a:pPr/>
              <a:t>16</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t>Entrance Ramp = background</a:t>
            </a:r>
          </a:p>
          <a:p>
            <a:r>
              <a:rPr lang="en-US"/>
              <a:t>Route = the story of the CPI journey within DFAS</a:t>
            </a:r>
          </a:p>
          <a:p>
            <a:r>
              <a:rPr lang="en-US"/>
              <a:t>Exit = DFAS Strategy Map is a reflection of the cultural change that has begun; what we plan to do in order to continue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EEF4CF-DB12-4CB8-8884-1C961CE32BFD}" type="slidenum">
              <a:rPr lang="en-US"/>
              <a:pPr/>
              <a:t>17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marL="232943" indent="-232943">
              <a:lnSpc>
                <a:spcPct val="80000"/>
              </a:lnSpc>
            </a:pPr>
            <a:r>
              <a:rPr lang="en-US" sz="800" dirty="0"/>
              <a:t>Change is constant and all around us</a:t>
            </a:r>
          </a:p>
          <a:p>
            <a:pPr marL="232943" indent="-232943">
              <a:lnSpc>
                <a:spcPct val="80000"/>
              </a:lnSpc>
              <a:buFontTx/>
              <a:buChar char="•"/>
            </a:pPr>
            <a:r>
              <a:rPr lang="en-US" sz="800" dirty="0"/>
              <a:t>Change oil</a:t>
            </a:r>
          </a:p>
          <a:p>
            <a:pPr marL="232943" indent="-232943">
              <a:lnSpc>
                <a:spcPct val="80000"/>
              </a:lnSpc>
              <a:buFontTx/>
              <a:buChar char="•"/>
            </a:pPr>
            <a:r>
              <a:rPr lang="en-US" sz="800" dirty="0"/>
              <a:t>Change diapers</a:t>
            </a:r>
          </a:p>
          <a:p>
            <a:pPr marL="232943" indent="-232943">
              <a:lnSpc>
                <a:spcPct val="80000"/>
              </a:lnSpc>
              <a:buFontTx/>
              <a:buChar char="•"/>
            </a:pPr>
            <a:r>
              <a:rPr lang="en-US" sz="800" dirty="0"/>
              <a:t>Change clothes/styles</a:t>
            </a:r>
          </a:p>
          <a:p>
            <a:pPr marL="232943" indent="-232943">
              <a:lnSpc>
                <a:spcPct val="80000"/>
              </a:lnSpc>
              <a:buFontTx/>
              <a:buChar char="•"/>
            </a:pPr>
            <a:r>
              <a:rPr lang="en-US" sz="800" dirty="0"/>
              <a:t>Change roads (detours)</a:t>
            </a:r>
          </a:p>
          <a:p>
            <a:pPr marL="232943" indent="-232943">
              <a:lnSpc>
                <a:spcPct val="80000"/>
              </a:lnSpc>
              <a:buFontTx/>
              <a:buChar char="•"/>
            </a:pPr>
            <a:r>
              <a:rPr lang="en-US" sz="800" dirty="0"/>
              <a:t>Change grades/schools</a:t>
            </a:r>
          </a:p>
          <a:p>
            <a:pPr marL="232943" indent="-232943">
              <a:lnSpc>
                <a:spcPct val="80000"/>
              </a:lnSpc>
              <a:buFontTx/>
              <a:buChar char="•"/>
            </a:pPr>
            <a:endParaRPr lang="en-US" sz="800" dirty="0"/>
          </a:p>
          <a:p>
            <a:pPr marL="232943" indent="-232943">
              <a:lnSpc>
                <a:spcPct val="80000"/>
              </a:lnSpc>
              <a:buFontTx/>
              <a:buChar char="•"/>
            </a:pPr>
            <a:r>
              <a:rPr lang="en-US" sz="800" dirty="0"/>
              <a:t>Change is natural adaptive behavior.  We do it all the time. </a:t>
            </a:r>
          </a:p>
          <a:p>
            <a:pPr marL="232943" indent="-232943">
              <a:lnSpc>
                <a:spcPct val="80000"/>
              </a:lnSpc>
            </a:pPr>
            <a:r>
              <a:rPr lang="en-US" sz="800" dirty="0"/>
              <a:t>Let me plant the seed of  a question to ponder for the next few minutes:</a:t>
            </a:r>
          </a:p>
          <a:p>
            <a:pPr marL="232943" indent="-232943">
              <a:lnSpc>
                <a:spcPct val="80000"/>
              </a:lnSpc>
              <a:buFontTx/>
              <a:buChar char="•"/>
            </a:pPr>
            <a:endParaRPr lang="en-US" sz="800" dirty="0"/>
          </a:p>
          <a:p>
            <a:pPr marL="232943" indent="-232943">
              <a:lnSpc>
                <a:spcPct val="80000"/>
              </a:lnSpc>
            </a:pPr>
            <a:r>
              <a:rPr lang="en-US" sz="800" b="1" dirty="0"/>
              <a:t>change</a:t>
            </a:r>
          </a:p>
          <a:p>
            <a:pPr marL="232943" indent="-232943">
              <a:lnSpc>
                <a:spcPct val="80000"/>
              </a:lnSpc>
            </a:pPr>
            <a:r>
              <a:rPr lang="en-US" sz="800" dirty="0"/>
              <a:t>  </a:t>
            </a:r>
            <a:r>
              <a:rPr lang="en-US" sz="800" dirty="0">
                <a:hlinkClick r:id="rId3"/>
              </a:rPr>
              <a:t> </a:t>
            </a:r>
            <a:r>
              <a:rPr lang="en-US" sz="800" dirty="0"/>
              <a:t> </a:t>
            </a:r>
            <a:r>
              <a:rPr lang="en-US" sz="800" dirty="0" err="1"/>
              <a:t>tʃeɪndʒ</a:t>
            </a:r>
            <a:r>
              <a:rPr lang="en-US" sz="800" dirty="0"/>
              <a:t>/ </a:t>
            </a:r>
            <a:r>
              <a:rPr lang="en-US" sz="800" dirty="0">
                <a:hlinkClick r:id="rId4"/>
              </a:rPr>
              <a:t> </a:t>
            </a:r>
            <a:r>
              <a:rPr lang="en-US" sz="800" dirty="0"/>
              <a:t> </a:t>
            </a:r>
            <a:r>
              <a:rPr lang="en-US" sz="800" u="sng" dirty="0">
                <a:hlinkMouseOver r:id="rId5"/>
              </a:rPr>
              <a:t>Show Spelled</a:t>
            </a:r>
            <a:r>
              <a:rPr lang="en-US" sz="800" dirty="0"/>
              <a:t> [</a:t>
            </a:r>
            <a:r>
              <a:rPr lang="en-US" sz="800" dirty="0" err="1"/>
              <a:t>cheynj</a:t>
            </a:r>
            <a:r>
              <a:rPr lang="en-US" sz="800" dirty="0"/>
              <a:t>] </a:t>
            </a:r>
            <a:r>
              <a:rPr lang="en-US" sz="800" dirty="0">
                <a:hlinkClick r:id="rId6"/>
              </a:rPr>
              <a:t> </a:t>
            </a:r>
            <a:r>
              <a:rPr lang="en-US" sz="800" dirty="0"/>
              <a:t> </a:t>
            </a:r>
            <a:r>
              <a:rPr lang="en-US" sz="800" u="sng" dirty="0">
                <a:hlinkMouseOver r:id="rId5"/>
              </a:rPr>
              <a:t>Show IPA</a:t>
            </a:r>
            <a:r>
              <a:rPr lang="en-US" sz="800" dirty="0"/>
              <a:t> </a:t>
            </a:r>
            <a:r>
              <a:rPr lang="en-US" sz="800" i="1" dirty="0"/>
              <a:t>verb, </a:t>
            </a:r>
            <a:r>
              <a:rPr lang="en-US" sz="800" dirty="0"/>
              <a:t>changed, </a:t>
            </a:r>
            <a:r>
              <a:rPr lang="en-US" sz="800" dirty="0" err="1"/>
              <a:t>chang·ing</a:t>
            </a:r>
            <a:r>
              <a:rPr lang="en-US" sz="800" dirty="0"/>
              <a:t>, </a:t>
            </a:r>
            <a:r>
              <a:rPr lang="en-US" sz="800" i="1" dirty="0"/>
              <a:t>noun </a:t>
            </a:r>
            <a:endParaRPr lang="en-US" sz="800" dirty="0"/>
          </a:p>
          <a:p>
            <a:pPr marL="232943" indent="-232943">
              <a:lnSpc>
                <a:spcPct val="80000"/>
              </a:lnSpc>
            </a:pPr>
            <a:r>
              <a:rPr lang="en-US" sz="800" i="1" dirty="0"/>
              <a:t>–verb (used with object) </a:t>
            </a:r>
            <a:endParaRPr lang="en-US" sz="800" dirty="0"/>
          </a:p>
          <a:p>
            <a:pPr marL="232943" indent="-232943">
              <a:lnSpc>
                <a:spcPct val="80000"/>
              </a:lnSpc>
            </a:pPr>
            <a:r>
              <a:rPr lang="en-US" sz="800" dirty="0"/>
              <a:t>1. </a:t>
            </a:r>
          </a:p>
          <a:p>
            <a:pPr marL="232943" indent="-232943">
              <a:lnSpc>
                <a:spcPct val="80000"/>
              </a:lnSpc>
            </a:pPr>
            <a:r>
              <a:rPr lang="en-US" sz="800" dirty="0"/>
              <a:t>to make the form, nature, content, future course, etc., of (something) different from what it is or from what it would be if left alone: </a:t>
            </a:r>
            <a:r>
              <a:rPr lang="en-US" sz="800" i="1" dirty="0"/>
              <a:t>to change one's </a:t>
            </a:r>
            <a:r>
              <a:rPr lang="en-US" sz="800" i="1" dirty="0">
                <a:hlinkClick r:id="rId7"/>
              </a:rPr>
              <a:t>name</a:t>
            </a:r>
            <a:r>
              <a:rPr lang="en-US" sz="800" i="1" dirty="0"/>
              <a:t>; to change one's opinion; to change the course of history. </a:t>
            </a:r>
            <a:endParaRPr lang="en-US" sz="800" dirty="0"/>
          </a:p>
          <a:p>
            <a:pPr marL="232943" indent="-232943">
              <a:lnSpc>
                <a:spcPct val="80000"/>
              </a:lnSpc>
            </a:pPr>
            <a:r>
              <a:rPr lang="en-US" sz="800" dirty="0"/>
              <a:t>2. to transform or convert (usually fol. by </a:t>
            </a:r>
            <a:r>
              <a:rPr lang="en-US" sz="800" i="1" dirty="0"/>
              <a:t>into </a:t>
            </a:r>
            <a:r>
              <a:rPr lang="en-US" sz="800" dirty="0"/>
              <a:t>): </a:t>
            </a:r>
            <a:r>
              <a:rPr lang="en-US" sz="800" i="1" dirty="0"/>
              <a:t>The witch changed the prince into a toad. </a:t>
            </a:r>
            <a:endParaRPr lang="en-US" sz="800" dirty="0"/>
          </a:p>
          <a:p>
            <a:pPr marL="232943" indent="-232943">
              <a:lnSpc>
                <a:spcPct val="80000"/>
              </a:lnSpc>
              <a:buFontTx/>
              <a:buAutoNum type="arabicPeriod" startAt="9"/>
            </a:pPr>
            <a:r>
              <a:rPr lang="en-US" sz="800" dirty="0"/>
              <a:t>to become different: </a:t>
            </a:r>
            <a:r>
              <a:rPr lang="en-US" sz="800" i="1" dirty="0"/>
              <a:t>Overnight the nation's mood changed. </a:t>
            </a:r>
            <a:endParaRPr lang="en-US" sz="800" dirty="0"/>
          </a:p>
          <a:p>
            <a:pPr marL="232943" indent="-232943">
              <a:lnSpc>
                <a:spcPct val="80000"/>
              </a:lnSpc>
              <a:buFontTx/>
              <a:buAutoNum type="arabicPeriod" startAt="9"/>
            </a:pPr>
            <a:r>
              <a:rPr lang="en-US" sz="800" dirty="0"/>
              <a:t> to become transformed or converted (usually fol. by </a:t>
            </a:r>
            <a:r>
              <a:rPr lang="en-US" sz="800" i="1" dirty="0"/>
              <a:t>into </a:t>
            </a:r>
            <a:r>
              <a:rPr lang="en-US" sz="800" dirty="0"/>
              <a:t>): </a:t>
            </a:r>
            <a:r>
              <a:rPr lang="en-US" sz="800" i="1" dirty="0"/>
              <a:t>The toad changed into a prince again. </a:t>
            </a:r>
            <a:endParaRPr lang="en-US" sz="8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7E06A-5107-4205-8A04-D9D495B956F8}" type="slidenum">
              <a:rPr lang="en-US"/>
              <a:pPr/>
              <a:t>18</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a:lnSpc>
                <a:spcPct val="90000"/>
              </a:lnSpc>
            </a:pPr>
            <a:r>
              <a:rPr lang="en-US" sz="900" dirty="0"/>
              <a:t>Examples of management:</a:t>
            </a:r>
          </a:p>
          <a:p>
            <a:pPr>
              <a:lnSpc>
                <a:spcPct val="90000"/>
              </a:lnSpc>
            </a:pPr>
            <a:r>
              <a:rPr lang="en-US" sz="900" dirty="0"/>
              <a:t>Org chart</a:t>
            </a:r>
          </a:p>
          <a:p>
            <a:pPr>
              <a:lnSpc>
                <a:spcPct val="90000"/>
              </a:lnSpc>
            </a:pPr>
            <a:r>
              <a:rPr lang="en-US" sz="900" dirty="0"/>
              <a:t>Guard rails</a:t>
            </a:r>
          </a:p>
          <a:p>
            <a:pPr>
              <a:lnSpc>
                <a:spcPct val="90000"/>
              </a:lnSpc>
            </a:pPr>
            <a:r>
              <a:rPr lang="en-US" sz="900" dirty="0"/>
              <a:t>Traffic signs</a:t>
            </a:r>
          </a:p>
          <a:p>
            <a:pPr>
              <a:lnSpc>
                <a:spcPct val="90000"/>
              </a:lnSpc>
            </a:pPr>
            <a:r>
              <a:rPr lang="en-US" sz="900" dirty="0"/>
              <a:t>Handcuffs/prison bars</a:t>
            </a:r>
          </a:p>
          <a:p>
            <a:pPr>
              <a:lnSpc>
                <a:spcPct val="90000"/>
              </a:lnSpc>
            </a:pPr>
            <a:endParaRPr lang="en-US" sz="900" dirty="0"/>
          </a:p>
          <a:p>
            <a:pPr>
              <a:lnSpc>
                <a:spcPct val="90000"/>
              </a:lnSpc>
            </a:pPr>
            <a:r>
              <a:rPr lang="en-US" sz="900" dirty="0"/>
              <a:t>What does management have to do with change?  Why does change have to be managed?</a:t>
            </a:r>
          </a:p>
          <a:p>
            <a:pPr>
              <a:lnSpc>
                <a:spcPct val="90000"/>
              </a:lnSpc>
            </a:pPr>
            <a:endParaRPr lang="en-US" sz="900" dirty="0"/>
          </a:p>
          <a:p>
            <a:pPr>
              <a:lnSpc>
                <a:spcPct val="90000"/>
              </a:lnSpc>
            </a:pPr>
            <a:endParaRPr lang="en-US" sz="900" dirty="0"/>
          </a:p>
          <a:p>
            <a:pPr>
              <a:lnSpc>
                <a:spcPct val="90000"/>
              </a:lnSpc>
            </a:pPr>
            <a:r>
              <a:rPr lang="en-US" sz="900" dirty="0"/>
              <a:t>  </a:t>
            </a:r>
          </a:p>
          <a:p>
            <a:pPr>
              <a:lnSpc>
                <a:spcPct val="90000"/>
              </a:lnSpc>
            </a:pPr>
            <a:r>
              <a:rPr lang="en-US" sz="900" b="1" dirty="0" err="1"/>
              <a:t>man·age·ment</a:t>
            </a:r>
            <a:endParaRPr lang="en-US" sz="900" b="1" dirty="0"/>
          </a:p>
          <a:p>
            <a:pPr>
              <a:lnSpc>
                <a:spcPct val="90000"/>
              </a:lnSpc>
            </a:pPr>
            <a:r>
              <a:rPr lang="en-US" sz="900" dirty="0"/>
              <a:t>  </a:t>
            </a:r>
            <a:r>
              <a:rPr lang="en-US" sz="900" dirty="0">
                <a:hlinkClick r:id="rId3"/>
              </a:rPr>
              <a:t> </a:t>
            </a:r>
            <a:r>
              <a:rPr lang="en-US" sz="900" dirty="0"/>
              <a:t> ˈ</a:t>
            </a:r>
            <a:r>
              <a:rPr lang="en-US" sz="900" dirty="0" err="1"/>
              <a:t>mæn</a:t>
            </a:r>
            <a:r>
              <a:rPr lang="en-US" sz="900" dirty="0"/>
              <a:t> </a:t>
            </a:r>
            <a:r>
              <a:rPr lang="en-US" sz="900" dirty="0" err="1"/>
              <a:t>ɪdʒ</a:t>
            </a:r>
            <a:r>
              <a:rPr lang="en-US" sz="900" dirty="0"/>
              <a:t> </a:t>
            </a:r>
            <a:r>
              <a:rPr lang="en-US" sz="900" dirty="0" err="1"/>
              <a:t>mənt</a:t>
            </a:r>
            <a:r>
              <a:rPr lang="en-US" sz="900" dirty="0"/>
              <a:t>/ </a:t>
            </a:r>
            <a:r>
              <a:rPr lang="en-US" sz="900" dirty="0">
                <a:hlinkClick r:id="rId4"/>
              </a:rPr>
              <a:t> </a:t>
            </a:r>
            <a:r>
              <a:rPr lang="en-US" sz="900" dirty="0"/>
              <a:t> </a:t>
            </a:r>
            <a:r>
              <a:rPr lang="en-US" sz="900" u="sng" dirty="0">
                <a:hlinkMouseOver r:id="rId5"/>
              </a:rPr>
              <a:t>Show Spelled</a:t>
            </a:r>
            <a:r>
              <a:rPr lang="en-US" sz="900" dirty="0"/>
              <a:t>[man-</a:t>
            </a:r>
            <a:r>
              <a:rPr lang="en-US" sz="900" dirty="0" err="1"/>
              <a:t>ij</a:t>
            </a:r>
            <a:r>
              <a:rPr lang="en-US" sz="900" dirty="0"/>
              <a:t>-</a:t>
            </a:r>
            <a:r>
              <a:rPr lang="en-US" sz="900" dirty="0" err="1"/>
              <a:t>m</a:t>
            </a:r>
            <a:r>
              <a:rPr lang="en-US" sz="900" i="1" dirty="0" err="1"/>
              <a:t>uh</a:t>
            </a:r>
            <a:r>
              <a:rPr lang="en-US" sz="900" dirty="0"/>
              <a:t> </a:t>
            </a:r>
            <a:r>
              <a:rPr lang="en-US" sz="900" dirty="0" err="1"/>
              <a:t>nt</a:t>
            </a:r>
            <a:r>
              <a:rPr lang="en-US" sz="900" dirty="0"/>
              <a:t>] </a:t>
            </a:r>
            <a:r>
              <a:rPr lang="en-US" sz="900" dirty="0">
                <a:hlinkClick r:id="rId6"/>
              </a:rPr>
              <a:t> </a:t>
            </a:r>
            <a:r>
              <a:rPr lang="en-US" sz="900" dirty="0"/>
              <a:t> </a:t>
            </a:r>
            <a:r>
              <a:rPr lang="en-US" sz="900" u="sng" dirty="0">
                <a:hlinkMouseOver r:id="rId5"/>
              </a:rPr>
              <a:t>Show IPA</a:t>
            </a:r>
            <a:r>
              <a:rPr lang="en-US" sz="900" dirty="0"/>
              <a:t> </a:t>
            </a:r>
          </a:p>
          <a:p>
            <a:pPr>
              <a:lnSpc>
                <a:spcPct val="90000"/>
              </a:lnSpc>
            </a:pPr>
            <a:r>
              <a:rPr lang="en-US" sz="900" i="1" dirty="0"/>
              <a:t>–noun </a:t>
            </a:r>
            <a:endParaRPr lang="en-US" sz="900" dirty="0"/>
          </a:p>
          <a:p>
            <a:pPr>
              <a:lnSpc>
                <a:spcPct val="90000"/>
              </a:lnSpc>
            </a:pPr>
            <a:r>
              <a:rPr lang="en-US" sz="900" dirty="0"/>
              <a:t>1. the act or manner of managing; handling, direction, or control. </a:t>
            </a:r>
          </a:p>
          <a:p>
            <a:pPr>
              <a:lnSpc>
                <a:spcPct val="90000"/>
              </a:lnSpc>
            </a:pPr>
            <a:r>
              <a:rPr lang="en-US" sz="900" dirty="0"/>
              <a:t>2. skill in managing; executive ability: </a:t>
            </a:r>
            <a:r>
              <a:rPr lang="en-US" sz="900" i="1" dirty="0"/>
              <a:t>great management and tact. </a:t>
            </a:r>
            <a:endParaRPr lang="en-US" sz="9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8946F5-633E-465D-93CA-E004022034C5}" type="slidenum">
              <a:rPr lang="en-US"/>
              <a:pPr/>
              <a:t>19</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t>So let’s put the two together</a:t>
            </a:r>
          </a:p>
          <a:p>
            <a:endParaRPr lang="en-US"/>
          </a:p>
          <a:p>
            <a:r>
              <a:rPr lang="en-US"/>
              <a:t>Change and management: we are trying to control or direct the transformation of something to be different from what it is or from what it would be if left alone</a:t>
            </a:r>
          </a:p>
          <a:p>
            <a:endParaRPr lang="en-US"/>
          </a:p>
          <a:p>
            <a:r>
              <a:rPr lang="en-US"/>
              <a:t>So, if change occurs without management, what are the risks?  </a:t>
            </a:r>
          </a:p>
          <a:p>
            <a:endParaRPr lang="en-US"/>
          </a:p>
          <a:p>
            <a:r>
              <a:rPr lang="en-US"/>
              <a:t>I propose that change management is nothing more than good management; part of your everyday management, but a critical part</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2E50CC-2E4E-4BDC-BACA-CDFAAE4C509C}" type="slidenum">
              <a:rPr lang="en-US"/>
              <a:pPr/>
              <a:t>20</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t>Let’s talk about an example of change: </a:t>
            </a:r>
          </a:p>
          <a:p>
            <a:endParaRPr lang="en-US"/>
          </a:p>
          <a:p>
            <a:r>
              <a:rPr lang="en-US"/>
              <a:t>It all started in a little defense agency about 6 years ago…</a:t>
            </a:r>
          </a:p>
          <a:p>
            <a:r>
              <a:rPr lang="en-US"/>
              <a:t> DFAS wanted to ‘change’ to a fact based, continuously improving culture</a:t>
            </a:r>
          </a:p>
          <a:p>
            <a:r>
              <a:rPr lang="en-US"/>
              <a:t>Problem solving = firefighting and hero worship</a:t>
            </a:r>
          </a:p>
          <a:p>
            <a:r>
              <a:rPr lang="en-US"/>
              <a:t>Process improving = proactive, root cause, preventative/sustainable</a:t>
            </a:r>
          </a:p>
          <a:p>
            <a:r>
              <a:rPr lang="en-US"/>
              <a:t>Agency had come a long way based on firefighting, but it would not get us where we needed to be.</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7541E-17EB-4A9E-BED5-F15868F4D255}" type="slidenum">
              <a:rPr lang="en-US"/>
              <a:pPr/>
              <a:t>21</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t>Let’s think about the change fro a PESTEL analysis</a:t>
            </a:r>
          </a:p>
          <a:p>
            <a:r>
              <a:rPr lang="en-US"/>
              <a:t>Political  Economic  Social   Technological   Environmental   Legal</a:t>
            </a:r>
          </a:p>
          <a:p>
            <a:r>
              <a:rPr lang="en-US"/>
              <a:t>(engage group in coming up with the platform for change)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7E51FB-1932-4309-BF03-B2EEE4A5DF27}" type="slidenum">
              <a:rPr lang="en-US"/>
              <a:pPr/>
              <a:t>22</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t>Did we start out with good intentions? Yes</a:t>
            </a:r>
          </a:p>
          <a:p>
            <a:r>
              <a:rPr lang="en-US"/>
              <a:t>Did we truly manage the change? No, hence the rough start.</a:t>
            </a:r>
          </a:p>
          <a:p>
            <a:r>
              <a:rPr lang="en-US"/>
              <a:t>Marketing challenge: yet another initiative, more change in a change saturated environment.   Lean organization, thank you very much!</a:t>
            </a:r>
          </a:p>
          <a:p>
            <a:r>
              <a:rPr lang="en-US"/>
              <a:t>Flavor of the month: why bother, this won’t last long</a:t>
            </a:r>
          </a:p>
          <a:p>
            <a:r>
              <a:rPr lang="en-US"/>
              <a:t>Some believers, but it was spotty based on the leader</a:t>
            </a:r>
          </a:p>
          <a:p>
            <a:r>
              <a:rPr lang="en-US"/>
              <a:t>Program went through many leaders (I am 13</a:t>
            </a:r>
            <a:r>
              <a:rPr lang="en-US" baseline="30000"/>
              <a:t>th</a:t>
            </a:r>
            <a:r>
              <a:rPr lang="en-US"/>
              <a:t> and I have been in the position 3 years out of 6)</a:t>
            </a:r>
          </a:p>
          <a:p>
            <a:r>
              <a:rPr lang="en-US"/>
              <a:t>Each business area owned their own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51E9FA-D2A1-443B-B2B3-4B08A184CF48}" type="slidenum">
              <a:rPr lang="en-US"/>
              <a:pPr/>
              <a:t>23</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t>It became somewhat obvious that the program wasn’t getting the desired results.  This change needed to be managed,</a:t>
            </a:r>
          </a:p>
          <a:p>
            <a:r>
              <a:rPr lang="en-US"/>
              <a:t>The Executives agreed that if this was going to work, they had to show real support</a:t>
            </a:r>
          </a:p>
          <a:p>
            <a:r>
              <a:rPr lang="en-US"/>
              <a:t>The program consolidated and became a corporate effort</a:t>
            </a:r>
          </a:p>
          <a:p>
            <a:r>
              <a:rPr lang="en-US"/>
              <a:t>The program was moved under a very supportive and strong leader</a:t>
            </a:r>
          </a:p>
          <a:p>
            <a:r>
              <a:rPr lang="en-US"/>
              <a:t>A new program manager was hired (notice the position was stabilized, nit the incumbent)</a:t>
            </a:r>
          </a:p>
          <a:p>
            <a:r>
              <a:rPr lang="en-US"/>
              <a:t>Corporate level metrics were created and reported regularly</a:t>
            </a:r>
          </a:p>
          <a:p>
            <a:r>
              <a:rPr lang="en-US"/>
              <a:t>Emphasis changed from training to certification to focus on results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CBE03-2DA1-4EAA-81C1-CF477A7B5D06}" type="slidenum">
              <a:rPr lang="en-US"/>
              <a:pPr/>
              <a:t>24</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During this early period we did have some success</a:t>
            </a:r>
          </a:p>
          <a:p>
            <a:r>
              <a:rPr lang="en-US"/>
              <a:t>Results started getting some attention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F37089-3A6E-432F-8BC0-6A21E574B124}" type="slidenum">
              <a:rPr lang="en-US"/>
              <a:pPr/>
              <a:t>25</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A key part of the management was establishing accountability</a:t>
            </a:r>
          </a:p>
          <a:p>
            <a:r>
              <a:rPr lang="en-US"/>
              <a:t>Accountability wasn’t all for the Lean6 folks.  </a:t>
            </a:r>
          </a:p>
          <a:p>
            <a:r>
              <a:rPr lang="en-US"/>
              <a:t>Accountability was set for the business areas of DFAS (all inclusive)</a:t>
            </a:r>
          </a:p>
          <a:p>
            <a:r>
              <a:rPr lang="en-US"/>
              <a:t>This was a big shift because it moved from a what is this program doing, to how are we improving.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C5CAD6-B1C6-49FE-B3E2-F1CC1D422609}" type="slidenum">
              <a:rPr lang="en-US"/>
              <a:pPr/>
              <a:t>26</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t>All of these change management actions have set up a momentum that is building</a:t>
            </a:r>
          </a:p>
          <a:p>
            <a:r>
              <a:rPr lang="en-US"/>
              <a:t>We now have good support</a:t>
            </a:r>
          </a:p>
          <a:p>
            <a:r>
              <a:rPr lang="en-US"/>
              <a:t>Folks want to do projects, they want to earn their certifications</a:t>
            </a:r>
          </a:p>
          <a:p>
            <a:endParaRPr lang="en-US"/>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EBC7D-5B33-43F6-931B-5720AE9C9A07}" type="slidenum">
              <a:rPr lang="en-US"/>
              <a:pPr/>
              <a:t>27</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t>Another benefit of the results is the credibility that comes with it.  </a:t>
            </a:r>
          </a:p>
          <a:p>
            <a:endParaRPr lang="en-US"/>
          </a:p>
          <a:p>
            <a:r>
              <a:rPr lang="en-US"/>
              <a:t>This chart depicts the relationship between the results/credibility and the benefits achieved.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01B63B-F777-45C7-8AD4-075ECE152A39}" type="slidenum">
              <a:rPr lang="en-US"/>
              <a:pPr/>
              <a:t>28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t>Have we made it?  No.  There is still a lot of work to do.  </a:t>
            </a:r>
          </a:p>
          <a:p>
            <a:r>
              <a:rPr lang="en-US"/>
              <a:t>We need to harness and manage the momentum that we have built to ensure we achieve our vision state</a:t>
            </a:r>
          </a:p>
          <a:p>
            <a:r>
              <a:rPr lang="en-US"/>
              <a:t>I don’t expect a smooth, even road, but that’s ok.  We’ve learned a lot about how to keep the car on track.</a:t>
            </a:r>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76D792-2F47-47E9-80FA-B8037B6A432C}" type="slidenum">
              <a:rPr lang="en-US"/>
              <a:pPr/>
              <a:t>29</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If you are trying to change something, you have to utilize your management skills.</a:t>
            </a:r>
          </a:p>
          <a:p>
            <a:r>
              <a:rPr lang="en-US"/>
              <a:t> A new initiative or ‘change’ that is left to run its own course… will (and you may  not like where is goes)</a:t>
            </a:r>
          </a:p>
          <a:p>
            <a:r>
              <a:rPr lang="en-US"/>
              <a:t>Change management is just good management, everyday management, oundry management</a:t>
            </a:r>
          </a:p>
          <a:p>
            <a:r>
              <a:rPr lang="en-US"/>
              <a:t>Results are your best change management tools.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93A014B-8226-4D5B-AC64-3420762A3EF2}" type="slidenum">
              <a:rPr lang="en-US" smtClean="0"/>
              <a:pPr/>
              <a:t>7</a:t>
            </a:fld>
            <a:endParaRPr lang="en-US" smtClean="0"/>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anchor="b"/>
          <a:lstStyle/>
          <a:p>
            <a:pPr algn="r">
              <a:buFont typeface="Wingdings 2" pitchFamily="18" charset="2"/>
              <a:buChar char=""/>
            </a:pPr>
            <a:fld id="{B5365B29-8CCE-4243-8889-7BEAB82C88FB}" type="slidenum">
              <a:rPr lang="en-US" sz="1200">
                <a:solidFill>
                  <a:srgbClr val="000099"/>
                </a:solidFill>
              </a:rPr>
              <a:pPr algn="r">
                <a:buFont typeface="Wingdings 2" pitchFamily="18" charset="2"/>
                <a:buChar char=""/>
              </a:pPr>
              <a:t>8</a:t>
            </a:fld>
            <a:endParaRPr lang="en-US" sz="1200">
              <a:solidFill>
                <a:srgbClr val="000099"/>
              </a:solidFill>
            </a:endParaRPr>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5632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Trained/ certified does not include those that have left the agency – however the journey chart does.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Assigned MBB to each objective owner.  Projects we’re working are in the bubbles – we are the central theme</a:t>
            </a:r>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20FD2C-BF0A-4282-A14A-7A05E73CA5C5}" type="slidenum">
              <a:rPr lang="en-US" smtClean="0"/>
              <a:pPr/>
              <a:t>11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Lean6 is spear heading Idea Generator and realigning resources to improve support to senior leadership, while providing internal advisor to objective owners.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4" name="Rectangle 3"/>
          <p:cNvSpPr>
            <a:spLocks noGrp="1" noChangeArrowheads="1"/>
          </p:cNvSpPr>
          <p:nvPr>
            <p:ph type="body" idx="1"/>
          </p:nvPr>
        </p:nvSpPr>
        <p:spPr bwMode="auto">
          <a:xfrm>
            <a:off x="701675" y="4418013"/>
            <a:ext cx="5607050" cy="4181475"/>
          </a:xfrm>
          <a:noFill/>
        </p:spPr>
        <p:txBody>
          <a:bodyPr wrap="square" lIns="93899" tIns="46949" rIns="93899" bIns="46949" numCol="1" anchor="t" anchorCtr="0" compatLnSpc="1">
            <a:prstTxWarp prst="textNoShape">
              <a:avLst/>
            </a:prstTxWarp>
          </a:bodyPr>
          <a:lstStyle/>
          <a:p>
            <a:r>
              <a:rPr lang="en-US" smtClean="0"/>
              <a:t>As mentioned in the Director’s video you saw yesterday, the new organization structure will include the Director, Mrs. McKay, her Principal Deputy Director, Mr. Gustafson, and her other two current Deputies, Mr. Turner and Ms. Zmyslinski. </a:t>
            </a:r>
          </a:p>
          <a:p>
            <a:endParaRPr lang="en-US" smtClean="0"/>
          </a:p>
          <a:p>
            <a:r>
              <a:rPr lang="en-US" smtClean="0"/>
              <a:t>Under Mr. Steve Turner in Operations, there is a new organization called Enterprise Solutions and Standards. </a:t>
            </a:r>
          </a:p>
          <a:p>
            <a:endParaRPr lang="en-US" smtClean="0"/>
          </a:p>
          <a:p>
            <a:r>
              <a:rPr lang="en-US" smtClean="0"/>
              <a:t>Moving to the right side of the chart, the SBM organization will evolve and be combined with other support organizations in fiscal year 2012. Ms. Nancy Zmyslinski will lead this new organization as the Deputy Director, Strategy &amp; Support (DDSS).  With the exception of Office of General Counsel and Internal Review, corporate organizations will now report to Ms. Zmyslinski as the DDSS. </a:t>
            </a:r>
          </a:p>
          <a:p>
            <a:endParaRPr lang="en-US" smtClean="0"/>
          </a:p>
        </p:txBody>
      </p:sp>
      <p:sp>
        <p:nvSpPr>
          <p:cNvPr id="6451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899" tIns="46949" rIns="93899" bIns="46949" anchor="b"/>
          <a:lstStyle/>
          <a:p>
            <a:pPr algn="r" defTabSz="938213"/>
            <a:fld id="{1B20BA44-1EEC-408F-8861-A47BE033C804}" type="slidenum">
              <a:rPr lang="en-US" sz="1300"/>
              <a:pPr algn="r" defTabSz="938213"/>
              <a:t>14</a:t>
            </a:fld>
            <a:endParaRPr lang="en-US" sz="13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0" y="6502400"/>
            <a:ext cx="9144000" cy="239713"/>
            <a:chOff x="252" y="4106"/>
            <a:chExt cx="5304" cy="151"/>
          </a:xfrm>
        </p:grpSpPr>
        <p:sp>
          <p:nvSpPr>
            <p:cNvPr id="5" name="Rectangle 5"/>
            <p:cNvSpPr>
              <a:spLocks noChangeArrowheads="1"/>
            </p:cNvSpPr>
            <p:nvPr/>
          </p:nvSpPr>
          <p:spPr bwMode="auto">
            <a:xfrm>
              <a:off x="252" y="4108"/>
              <a:ext cx="5304" cy="149"/>
            </a:xfrm>
            <a:prstGeom prst="rect">
              <a:avLst/>
            </a:prstGeom>
            <a:solidFill>
              <a:srgbClr val="EAEAEA"/>
            </a:solidFill>
            <a:ln w="9525">
              <a:solidFill>
                <a:srgbClr val="000066"/>
              </a:solidFill>
              <a:miter lim="800000"/>
              <a:headEnd/>
              <a:tailEnd/>
            </a:ln>
            <a:effectLst/>
          </p:spPr>
          <p:txBody>
            <a:bodyPr wrap="none" anchor="ctr"/>
            <a:lstStyle/>
            <a:p>
              <a:pPr algn="ctr">
                <a:defRPr/>
              </a:pPr>
              <a:endParaRPr lang="en-US" sz="2400">
                <a:latin typeface="Times New Roman" pitchFamily="18" charset="0"/>
              </a:endParaRPr>
            </a:p>
          </p:txBody>
        </p:sp>
        <p:sp>
          <p:nvSpPr>
            <p:cNvPr id="6" name="Line 6"/>
            <p:cNvSpPr>
              <a:spLocks noChangeShapeType="1"/>
            </p:cNvSpPr>
            <p:nvPr/>
          </p:nvSpPr>
          <p:spPr bwMode="auto">
            <a:xfrm>
              <a:off x="252" y="4106"/>
              <a:ext cx="5304" cy="0"/>
            </a:xfrm>
            <a:prstGeom prst="line">
              <a:avLst/>
            </a:prstGeom>
            <a:noFill/>
            <a:ln w="9525">
              <a:solidFill>
                <a:srgbClr val="000066"/>
              </a:solidFill>
              <a:miter lim="800000"/>
              <a:headEnd/>
              <a:tailEnd/>
            </a:ln>
            <a:effectLst/>
          </p:spPr>
          <p:txBody>
            <a:bodyPr wrap="none" anchor="ctr"/>
            <a:lstStyle/>
            <a:p>
              <a:pPr eaLnBrk="0" hangingPunct="0">
                <a:defRPr/>
              </a:pPr>
              <a:endParaRPr lang="en-US"/>
            </a:p>
          </p:txBody>
        </p:sp>
        <p:sp>
          <p:nvSpPr>
            <p:cNvPr id="7" name="Line 7"/>
            <p:cNvSpPr>
              <a:spLocks noChangeShapeType="1"/>
            </p:cNvSpPr>
            <p:nvPr/>
          </p:nvSpPr>
          <p:spPr bwMode="auto">
            <a:xfrm>
              <a:off x="252" y="4252"/>
              <a:ext cx="5304" cy="0"/>
            </a:xfrm>
            <a:prstGeom prst="line">
              <a:avLst/>
            </a:prstGeom>
            <a:noFill/>
            <a:ln w="9525">
              <a:solidFill>
                <a:srgbClr val="000066"/>
              </a:solidFill>
              <a:miter lim="800000"/>
              <a:headEnd/>
              <a:tailEnd/>
            </a:ln>
            <a:effectLst/>
          </p:spPr>
          <p:txBody>
            <a:bodyPr wrap="none" anchor="ctr"/>
            <a:lstStyle/>
            <a:p>
              <a:pPr eaLnBrk="0" hangingPunct="0">
                <a:defRPr/>
              </a:pPr>
              <a:endParaRPr lang="en-US"/>
            </a:p>
          </p:txBody>
        </p:sp>
      </p:grpSp>
      <p:pic>
        <p:nvPicPr>
          <p:cNvPr id="8" name="Picture 9" descr="DFAS Checkmark Logo"/>
          <p:cNvPicPr>
            <a:picLocks noChangeAspect="1" noChangeArrowheads="1"/>
          </p:cNvPicPr>
          <p:nvPr/>
        </p:nvPicPr>
        <p:blipFill>
          <a:blip r:embed="rId2" cstate="print"/>
          <a:srcRect/>
          <a:stretch>
            <a:fillRect/>
          </a:stretch>
        </p:blipFill>
        <p:spPr bwMode="auto">
          <a:xfrm>
            <a:off x="6376988" y="241300"/>
            <a:ext cx="2262187" cy="2262188"/>
          </a:xfrm>
          <a:prstGeom prst="rect">
            <a:avLst/>
          </a:prstGeom>
          <a:noFill/>
          <a:ln w="9525">
            <a:noFill/>
            <a:miter lim="800000"/>
            <a:headEnd/>
            <a:tailEnd/>
          </a:ln>
        </p:spPr>
      </p:pic>
      <p:sp>
        <p:nvSpPr>
          <p:cNvPr id="52226" name="Rectangle 2"/>
          <p:cNvSpPr>
            <a:spLocks noGrp="1" noChangeArrowheads="1"/>
          </p:cNvSpPr>
          <p:nvPr>
            <p:ph type="ctrTitle"/>
          </p:nvPr>
        </p:nvSpPr>
        <p:spPr>
          <a:xfrm>
            <a:off x="1098550" y="1862138"/>
            <a:ext cx="5524500" cy="1566862"/>
          </a:xfrm>
        </p:spPr>
        <p:txBody>
          <a:bodyPr/>
          <a:lstStyle>
            <a:lvl1pPr>
              <a:defRPr/>
            </a:lvl1pPr>
          </a:lstStyle>
          <a:p>
            <a:r>
              <a:rPr lang="en-US"/>
              <a:t>Click to edit Master title style</a:t>
            </a:r>
          </a:p>
        </p:txBody>
      </p:sp>
      <p:sp>
        <p:nvSpPr>
          <p:cNvPr id="52227" name="Rectangle 3"/>
          <p:cNvSpPr>
            <a:spLocks noGrp="1" noChangeArrowheads="1"/>
          </p:cNvSpPr>
          <p:nvPr>
            <p:ph type="subTitle" idx="1"/>
          </p:nvPr>
        </p:nvSpPr>
        <p:spPr>
          <a:xfrm>
            <a:off x="1800225" y="4024313"/>
            <a:ext cx="5543550" cy="1355725"/>
          </a:xfrm>
        </p:spPr>
        <p:txBody>
          <a:bodyPr/>
          <a:lstStyle>
            <a:lvl1pPr marL="0" indent="0" algn="ctr">
              <a:buFont typeface="Wingdings 2" pitchFamily="18" charset="2"/>
              <a:buNone/>
              <a:defRPr/>
            </a:lvl1pPr>
          </a:lstStyle>
          <a:p>
            <a:r>
              <a:rPr lang="en-US"/>
              <a:t>Click to edit Master subtitle style</a:t>
            </a:r>
          </a:p>
        </p:txBody>
      </p:sp>
      <p:sp>
        <p:nvSpPr>
          <p:cNvPr id="9" name="Rectangle 8"/>
          <p:cNvSpPr>
            <a:spLocks noGrp="1" noChangeArrowheads="1"/>
          </p:cNvSpPr>
          <p:nvPr>
            <p:ph type="ftr" sz="quarter" idx="10"/>
          </p:nvPr>
        </p:nvSpPr>
        <p:spPr>
          <a:xfrm>
            <a:off x="3124200" y="6486525"/>
            <a:ext cx="2895600" cy="271463"/>
          </a:xfrm>
        </p:spPr>
        <p:txBody>
          <a:bodyPr/>
          <a:lstStyle>
            <a:lvl1pPr>
              <a:defRPr>
                <a:solidFill>
                  <a:srgbClr val="292929"/>
                </a:solidFill>
              </a:defRPr>
            </a:lvl1pPr>
          </a:lstStyle>
          <a:p>
            <a:pPr>
              <a:defRPr/>
            </a:pP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fld id="{B703A566-B58F-4CC9-9637-DA8BE8A51DC3}" type="datetime1">
              <a:rPr lang="en-US"/>
              <a:pPr>
                <a:defRPr/>
              </a:pPr>
              <a:t>3/8/2012</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55D84067-A09C-4B5A-A4EA-3F746940E1E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182563"/>
            <a:ext cx="2097087" cy="6283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4338" y="182563"/>
            <a:ext cx="6140450" cy="6283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fld id="{791CB98D-099B-4FAA-A7AD-F3D0FD6AD976}" type="datetime1">
              <a:rPr lang="en-US"/>
              <a:pPr>
                <a:defRPr/>
              </a:pPr>
              <a:t>3/8/2012</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6AB6638-742B-455A-84A9-2390A17EB01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182563"/>
            <a:ext cx="7369175" cy="431800"/>
          </a:xfrm>
        </p:spPr>
        <p:txBody>
          <a:bodyPr/>
          <a:lstStyle/>
          <a:p>
            <a:r>
              <a:rPr lang="en-US"/>
              <a:t>Click to edit Master title style</a:t>
            </a:r>
          </a:p>
        </p:txBody>
      </p:sp>
      <p:sp>
        <p:nvSpPr>
          <p:cNvPr id="3" name="Text Placeholder 2"/>
          <p:cNvSpPr>
            <a:spLocks noGrp="1"/>
          </p:cNvSpPr>
          <p:nvPr>
            <p:ph type="body" sz="half" idx="1"/>
          </p:nvPr>
        </p:nvSpPr>
        <p:spPr>
          <a:xfrm>
            <a:off x="414338" y="1019175"/>
            <a:ext cx="4117975" cy="544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4713" y="1019175"/>
            <a:ext cx="4119562" cy="544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fld id="{B29D91EB-EF42-4882-8F1B-12070278D3BB}" type="datetime1">
              <a:rPr lang="en-US"/>
              <a:pPr>
                <a:defRPr/>
              </a:pPr>
              <a:t>3/8/2012</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E937252-22E5-4EBE-8E2D-21B6C2861FE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a:ln/>
        </p:spPr>
        <p:txBody>
          <a:bodyPr/>
          <a:lstStyle>
            <a:lvl1pPr>
              <a:defRPr/>
            </a:lvl1pPr>
          </a:lstStyle>
          <a:p>
            <a:pPr>
              <a:defRPr/>
            </a:pPr>
            <a:fld id="{35B1D925-9DC4-4917-B4F0-832B48648172}" type="datetime1">
              <a:rPr lang="en-US"/>
              <a:pPr>
                <a:defRPr/>
              </a:pPr>
              <a:t>3/8/2012</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09A57C90-81D6-49FD-941C-FC1CFA14E16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fld id="{A8270074-FFBD-4C97-A450-869608DC4313}" type="datetime1">
              <a:rPr lang="en-US"/>
              <a:pPr>
                <a:defRPr/>
              </a:pPr>
              <a:t>3/8/2012</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15E33507-932F-4E76-9875-821F8A6D968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fld id="{93341809-59F3-47C4-86AE-029F832F15C5}" type="datetime1">
              <a:rPr lang="en-US"/>
              <a:pPr>
                <a:defRPr/>
              </a:pPr>
              <a:t>3/8/2012</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74EF408B-DD45-4B19-95D2-7BB97B9226A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8788" y="1009650"/>
            <a:ext cx="4117975" cy="544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9163" y="1009650"/>
            <a:ext cx="4119562" cy="544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fld id="{0B6EDDF0-6A7A-4924-BD2D-AE22D2C8B601}" type="datetime1">
              <a:rPr lang="en-US"/>
              <a:pPr>
                <a:defRPr/>
              </a:pPr>
              <a:t>3/8/2012</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30DE27CE-596F-4151-B4A6-8F92ADE86B3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fld id="{F271EAFF-4147-4A0F-9616-A1561A8EA046}" type="datetime1">
              <a:rPr lang="en-US"/>
              <a:pPr>
                <a:defRPr/>
              </a:pPr>
              <a:t>3/8/2012</a:t>
            </a:fld>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BBBCD0BB-7DB6-4A97-8D1E-6798605F30D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fld id="{BACD0AA2-5C91-4B6E-8456-345A2AB6896C}" type="datetime1">
              <a:rPr lang="en-US"/>
              <a:pPr>
                <a:defRPr/>
              </a:pPr>
              <a:t>3/8/2012</a:t>
            </a:fld>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76850E3E-5483-41A3-A0BF-AF3F7E65A91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980FB74E-1928-4DAD-8E19-FC31B002835B}" type="datetime1">
              <a:rPr lang="en-US"/>
              <a:pPr>
                <a:defRPr/>
              </a:pPr>
              <a:t>3/8/2012</a:t>
            </a:fld>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130E2941-2B85-4E0C-80FA-6BF8FBDDD41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fld id="{DA24FB05-22C7-4143-9844-5DA35B04571B}" type="datetime1">
              <a:rPr lang="en-US"/>
              <a:pPr>
                <a:defRPr/>
              </a:pPr>
              <a:t>3/8/2012</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D0E246C-78A5-42AE-A7EC-4BC12A04221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FF1245C3-65F2-4C22-BF05-84500479EE77}" type="datetime1">
              <a:rPr lang="en-US"/>
              <a:pPr>
                <a:defRPr/>
              </a:pPr>
              <a:t>3/8/2012</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88878B7E-6032-4C61-AA35-05FA349BC7E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2B154A01-2625-4ED9-B26D-341979EA2A9B}" type="datetime1">
              <a:rPr lang="en-US"/>
              <a:pPr>
                <a:defRPr/>
              </a:pPr>
              <a:t>3/8/2012</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79383088-5765-4C73-B808-F8C2C272881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fld id="{3F2098CD-0451-496D-8C41-16733F8AF0C0}" type="datetime1">
              <a:rPr lang="en-US"/>
              <a:pPr>
                <a:defRPr/>
              </a:pPr>
              <a:t>3/8/2012</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D8B4072D-2D1C-48D4-8DE4-6973E2937B25}"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182563"/>
            <a:ext cx="2108200" cy="6273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4338" y="182563"/>
            <a:ext cx="6173787" cy="6273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fld id="{DF0AF41C-E35E-4AFB-8EA0-795A22896FEA}" type="datetime1">
              <a:rPr lang="en-US"/>
              <a:pPr>
                <a:defRPr/>
              </a:pPr>
              <a:t>3/8/2012</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1F808E06-8D35-4B0B-AC44-72052F34771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D33945B4-6705-4E8C-B844-A04509739249}" type="datetime1">
              <a:rPr lang="en-US"/>
              <a:pPr>
                <a:defRPr/>
              </a:pPr>
              <a:t>3/8/2012</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27265B0-0EED-48BD-8597-F736FC933C5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019175"/>
            <a:ext cx="4117975" cy="544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4713" y="1019175"/>
            <a:ext cx="4119562" cy="544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fld id="{821C7188-BA20-4278-A0A2-3DF7869E3FB1}" type="datetime1">
              <a:rPr lang="en-US"/>
              <a:pPr>
                <a:defRPr/>
              </a:pPr>
              <a:t>3/8/2012</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F0BAE8B2-C3B5-4637-AA3C-4338B732371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fld id="{41CF0BE7-7888-43D0-A2C2-4619FC33B390}" type="datetime1">
              <a:rPr lang="en-US"/>
              <a:pPr>
                <a:defRPr/>
              </a:pPr>
              <a:t>3/8/2012</a:t>
            </a:fld>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34C7FE85-F914-4758-BD1D-D412C6D876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fld id="{C6547282-AC7E-4146-BF82-A14A968B639A}" type="datetime1">
              <a:rPr lang="en-US"/>
              <a:pPr>
                <a:defRPr/>
              </a:pPr>
              <a:t>3/8/2012</a:t>
            </a:fld>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70C24849-FD37-429F-9275-D567F1F715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CE84AD5F-2902-405F-A1DF-5D7823ADD1C2}" type="datetime1">
              <a:rPr lang="en-US"/>
              <a:pPr>
                <a:defRPr/>
              </a:pPr>
              <a:t>3/8/2012</a:t>
            </a:fld>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B4894ECF-F1F6-467A-BD7C-DD46630C381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F0F07DE2-2618-48EF-A104-42F76F1A14AF}" type="datetime1">
              <a:rPr lang="en-US"/>
              <a:pPr>
                <a:defRPr/>
              </a:pPr>
              <a:t>3/8/2012</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561E6AA-6C09-4215-A970-750A3DBCD9F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CDA720E9-A8B5-4709-89B2-A0D08F5ABA8F}" type="datetime1">
              <a:rPr lang="en-US"/>
              <a:pPr>
                <a:defRPr/>
              </a:pPr>
              <a:t>3/8/2012</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BEB2667-E0B9-4E47-9579-782F282C61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7625" y="800100"/>
            <a:ext cx="9096375" cy="68263"/>
          </a:xfrm>
          <a:prstGeom prst="rect">
            <a:avLst/>
          </a:prstGeom>
          <a:solidFill>
            <a:srgbClr val="000080"/>
          </a:solidFill>
          <a:ln w="9525">
            <a:noFill/>
            <a:miter lim="800000"/>
            <a:headEnd/>
            <a:tailEnd/>
          </a:ln>
          <a:effectLst/>
        </p:spPr>
        <p:txBody>
          <a:bodyPr wrap="none" anchor="ctr"/>
          <a:lstStyle/>
          <a:p>
            <a:pPr algn="ctr">
              <a:defRPr/>
            </a:pPr>
            <a:endParaRPr lang="en-US" sz="2400">
              <a:solidFill>
                <a:srgbClr val="000099"/>
              </a:solidFill>
              <a:latin typeface="Times New Roman" pitchFamily="18" charset="0"/>
            </a:endParaRPr>
          </a:p>
        </p:txBody>
      </p:sp>
      <p:grpSp>
        <p:nvGrpSpPr>
          <p:cNvPr id="1027" name="Group 3"/>
          <p:cNvGrpSpPr>
            <a:grpSpLocks/>
          </p:cNvGrpSpPr>
          <p:nvPr/>
        </p:nvGrpSpPr>
        <p:grpSpPr bwMode="auto">
          <a:xfrm>
            <a:off x="0" y="750888"/>
            <a:ext cx="9144000" cy="117475"/>
            <a:chOff x="0" y="473"/>
            <a:chExt cx="5760" cy="74"/>
          </a:xfrm>
        </p:grpSpPr>
        <p:sp>
          <p:nvSpPr>
            <p:cNvPr id="51204" name="Line 4"/>
            <p:cNvSpPr>
              <a:spLocks noChangeShapeType="1"/>
            </p:cNvSpPr>
            <p:nvPr/>
          </p:nvSpPr>
          <p:spPr bwMode="auto">
            <a:xfrm flipH="1">
              <a:off x="1" y="473"/>
              <a:ext cx="5759" cy="4"/>
            </a:xfrm>
            <a:prstGeom prst="line">
              <a:avLst/>
            </a:prstGeom>
            <a:noFill/>
            <a:ln w="25400">
              <a:solidFill>
                <a:srgbClr val="969696"/>
              </a:solidFill>
              <a:miter lim="800000"/>
              <a:headEnd/>
              <a:tailEnd/>
            </a:ln>
            <a:effectLst/>
          </p:spPr>
          <p:txBody>
            <a:bodyPr wrap="none" anchor="ctr"/>
            <a:lstStyle/>
            <a:p>
              <a:pPr eaLnBrk="0" hangingPunct="0">
                <a:defRPr/>
              </a:pPr>
              <a:endParaRPr lang="en-US"/>
            </a:p>
          </p:txBody>
        </p:sp>
        <p:sp>
          <p:nvSpPr>
            <p:cNvPr id="51205" name="Rectangle 5"/>
            <p:cNvSpPr>
              <a:spLocks noChangeArrowheads="1"/>
            </p:cNvSpPr>
            <p:nvPr/>
          </p:nvSpPr>
          <p:spPr bwMode="auto">
            <a:xfrm>
              <a:off x="0" y="504"/>
              <a:ext cx="5760" cy="43"/>
            </a:xfrm>
            <a:prstGeom prst="rect">
              <a:avLst/>
            </a:prstGeom>
            <a:solidFill>
              <a:srgbClr val="000080"/>
            </a:solidFill>
            <a:ln w="9525">
              <a:noFill/>
              <a:miter lim="800000"/>
              <a:headEnd/>
              <a:tailEnd/>
            </a:ln>
            <a:effectLst/>
          </p:spPr>
          <p:txBody>
            <a:bodyPr wrap="none" anchor="ctr"/>
            <a:lstStyle/>
            <a:p>
              <a:pPr algn="ctr">
                <a:defRPr/>
              </a:pPr>
              <a:endParaRPr lang="en-US" sz="2400">
                <a:solidFill>
                  <a:srgbClr val="000099"/>
                </a:solidFill>
                <a:latin typeface="Times New Roman" pitchFamily="18" charset="0"/>
              </a:endParaRPr>
            </a:p>
          </p:txBody>
        </p:sp>
      </p:grpSp>
      <p:grpSp>
        <p:nvGrpSpPr>
          <p:cNvPr id="1028" name="Group 6"/>
          <p:cNvGrpSpPr>
            <a:grpSpLocks/>
          </p:cNvGrpSpPr>
          <p:nvPr/>
        </p:nvGrpSpPr>
        <p:grpSpPr bwMode="auto">
          <a:xfrm>
            <a:off x="0" y="6500813"/>
            <a:ext cx="9144000" cy="239712"/>
            <a:chOff x="252" y="4106"/>
            <a:chExt cx="5304" cy="151"/>
          </a:xfrm>
        </p:grpSpPr>
        <p:sp>
          <p:nvSpPr>
            <p:cNvPr id="51207" name="Rectangle 7"/>
            <p:cNvSpPr>
              <a:spLocks noChangeArrowheads="1"/>
            </p:cNvSpPr>
            <p:nvPr/>
          </p:nvSpPr>
          <p:spPr bwMode="auto">
            <a:xfrm>
              <a:off x="252" y="4108"/>
              <a:ext cx="5304" cy="149"/>
            </a:xfrm>
            <a:prstGeom prst="rect">
              <a:avLst/>
            </a:prstGeom>
            <a:solidFill>
              <a:srgbClr val="DDDDDD"/>
            </a:solidFill>
            <a:ln w="9525">
              <a:solidFill>
                <a:srgbClr val="000080"/>
              </a:solidFill>
              <a:miter lim="800000"/>
              <a:headEnd/>
              <a:tailEnd/>
            </a:ln>
            <a:effectLst/>
          </p:spPr>
          <p:txBody>
            <a:bodyPr wrap="none" anchor="ctr"/>
            <a:lstStyle/>
            <a:p>
              <a:pPr algn="ctr">
                <a:defRPr/>
              </a:pPr>
              <a:endParaRPr lang="en-US" sz="2400">
                <a:latin typeface="Times New Roman" pitchFamily="18" charset="0"/>
              </a:endParaRPr>
            </a:p>
          </p:txBody>
        </p:sp>
        <p:sp>
          <p:nvSpPr>
            <p:cNvPr id="51208" name="Line 8"/>
            <p:cNvSpPr>
              <a:spLocks noChangeShapeType="1"/>
            </p:cNvSpPr>
            <p:nvPr/>
          </p:nvSpPr>
          <p:spPr bwMode="auto">
            <a:xfrm>
              <a:off x="252" y="4106"/>
              <a:ext cx="5304" cy="0"/>
            </a:xfrm>
            <a:prstGeom prst="line">
              <a:avLst/>
            </a:prstGeom>
            <a:noFill/>
            <a:ln w="9525">
              <a:solidFill>
                <a:srgbClr val="000080"/>
              </a:solidFill>
              <a:miter lim="800000"/>
              <a:headEnd/>
              <a:tailEnd/>
            </a:ln>
            <a:effectLst/>
          </p:spPr>
          <p:txBody>
            <a:bodyPr wrap="none" anchor="ctr"/>
            <a:lstStyle/>
            <a:p>
              <a:pPr eaLnBrk="0" hangingPunct="0">
                <a:defRPr/>
              </a:pPr>
              <a:endParaRPr lang="en-US"/>
            </a:p>
          </p:txBody>
        </p:sp>
        <p:sp>
          <p:nvSpPr>
            <p:cNvPr id="51209" name="Line 9"/>
            <p:cNvSpPr>
              <a:spLocks noChangeShapeType="1"/>
            </p:cNvSpPr>
            <p:nvPr/>
          </p:nvSpPr>
          <p:spPr bwMode="auto">
            <a:xfrm>
              <a:off x="252" y="4252"/>
              <a:ext cx="5304" cy="0"/>
            </a:xfrm>
            <a:prstGeom prst="line">
              <a:avLst/>
            </a:prstGeom>
            <a:noFill/>
            <a:ln w="9525">
              <a:solidFill>
                <a:srgbClr val="000080"/>
              </a:solidFill>
              <a:miter lim="800000"/>
              <a:headEnd/>
              <a:tailEnd/>
            </a:ln>
            <a:effectLst/>
          </p:spPr>
          <p:txBody>
            <a:bodyPr wrap="none" anchor="ctr"/>
            <a:lstStyle/>
            <a:p>
              <a:pPr eaLnBrk="0" hangingPunct="0">
                <a:defRPr/>
              </a:pPr>
              <a:endParaRPr lang="en-US"/>
            </a:p>
          </p:txBody>
        </p:sp>
      </p:grpSp>
      <p:sp>
        <p:nvSpPr>
          <p:cNvPr id="1029" name="Rectangle 10" descr="Making Every Day Count logo"/>
          <p:cNvSpPr>
            <a:spLocks noGrp="1" noChangeArrowheads="1"/>
          </p:cNvSpPr>
          <p:nvPr>
            <p:ph type="body" idx="1"/>
          </p:nvPr>
        </p:nvSpPr>
        <p:spPr bwMode="auto">
          <a:xfrm>
            <a:off x="414338" y="1019175"/>
            <a:ext cx="8389937" cy="544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11" name="Rectangle 11"/>
          <p:cNvSpPr>
            <a:spLocks noGrp="1" noChangeArrowheads="1"/>
          </p:cNvSpPr>
          <p:nvPr>
            <p:ph type="dt" sz="half" idx="2"/>
          </p:nvPr>
        </p:nvSpPr>
        <p:spPr bwMode="auto">
          <a:xfrm>
            <a:off x="400050" y="6491288"/>
            <a:ext cx="1905000" cy="2619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800">
                <a:solidFill>
                  <a:srgbClr val="333333"/>
                </a:solidFill>
              </a:defRPr>
            </a:lvl1pPr>
          </a:lstStyle>
          <a:p>
            <a:pPr>
              <a:defRPr/>
            </a:pPr>
            <a:fld id="{EF0E5A29-224D-44C5-A693-948F29433231}" type="datetime1">
              <a:rPr lang="en-US"/>
              <a:pPr>
                <a:defRPr/>
              </a:pPr>
              <a:t>3/8/2012</a:t>
            </a:fld>
            <a:endParaRPr lang="en-US"/>
          </a:p>
        </p:txBody>
      </p:sp>
      <p:sp>
        <p:nvSpPr>
          <p:cNvPr id="51212" name="Rectangle 12"/>
          <p:cNvSpPr>
            <a:spLocks noGrp="1" noChangeArrowheads="1"/>
          </p:cNvSpPr>
          <p:nvPr>
            <p:ph type="ftr" sz="quarter" idx="3"/>
          </p:nvPr>
        </p:nvSpPr>
        <p:spPr bwMode="auto">
          <a:xfrm>
            <a:off x="3124200" y="6483350"/>
            <a:ext cx="2895600" cy="2714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1">
                <a:solidFill>
                  <a:srgbClr val="000000"/>
                </a:solidFill>
              </a:defRPr>
            </a:lvl1pPr>
          </a:lstStyle>
          <a:p>
            <a:pPr>
              <a:defRPr/>
            </a:pPr>
            <a:endParaRPr lang="en-US"/>
          </a:p>
        </p:txBody>
      </p:sp>
      <p:sp>
        <p:nvSpPr>
          <p:cNvPr id="51213" name="Rectangle 13"/>
          <p:cNvSpPr>
            <a:spLocks noGrp="1" noChangeArrowheads="1"/>
          </p:cNvSpPr>
          <p:nvPr>
            <p:ph type="sldNum" sz="quarter" idx="4"/>
          </p:nvPr>
        </p:nvSpPr>
        <p:spPr bwMode="auto">
          <a:xfrm>
            <a:off x="6907213" y="6496050"/>
            <a:ext cx="19050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b="1">
                <a:solidFill>
                  <a:srgbClr val="292929"/>
                </a:solidFill>
              </a:defRPr>
            </a:lvl1pPr>
          </a:lstStyle>
          <a:p>
            <a:pPr>
              <a:defRPr/>
            </a:pPr>
            <a:fld id="{F3164857-7D93-430B-991D-519624C91ECF}" type="slidenum">
              <a:rPr lang="en-US"/>
              <a:pPr>
                <a:defRPr/>
              </a:pPr>
              <a:t>‹#›</a:t>
            </a:fld>
            <a:endParaRPr lang="en-US"/>
          </a:p>
        </p:txBody>
      </p:sp>
      <p:sp>
        <p:nvSpPr>
          <p:cNvPr id="1033" name="Rectangle 14"/>
          <p:cNvSpPr>
            <a:spLocks noGrp="1" noChangeArrowheads="1"/>
          </p:cNvSpPr>
          <p:nvPr>
            <p:ph type="title"/>
          </p:nvPr>
        </p:nvSpPr>
        <p:spPr bwMode="auto">
          <a:xfrm>
            <a:off x="414338" y="182563"/>
            <a:ext cx="7369175" cy="43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51215" name="Rectangle 15"/>
          <p:cNvSpPr>
            <a:spLocks noChangeArrowheads="1"/>
          </p:cNvSpPr>
          <p:nvPr/>
        </p:nvSpPr>
        <p:spPr bwMode="auto">
          <a:xfrm>
            <a:off x="47625" y="800100"/>
            <a:ext cx="9096375" cy="68263"/>
          </a:xfrm>
          <a:prstGeom prst="rect">
            <a:avLst/>
          </a:prstGeom>
          <a:solidFill>
            <a:srgbClr val="000066"/>
          </a:solidFill>
          <a:ln w="9525">
            <a:noFill/>
            <a:miter lim="800000"/>
            <a:headEnd/>
            <a:tailEnd/>
          </a:ln>
          <a:effectLst/>
        </p:spPr>
        <p:txBody>
          <a:bodyPr wrap="none" anchor="ctr"/>
          <a:lstStyle/>
          <a:p>
            <a:pPr algn="ctr">
              <a:defRPr/>
            </a:pPr>
            <a:endParaRPr lang="en-US" sz="2400">
              <a:solidFill>
                <a:srgbClr val="000099"/>
              </a:solidFill>
              <a:latin typeface="Times New Roman" pitchFamily="18" charset="0"/>
            </a:endParaRPr>
          </a:p>
        </p:txBody>
      </p:sp>
      <p:pic>
        <p:nvPicPr>
          <p:cNvPr id="1035" name="Picture 16" descr="DFAS Checkmark Logo"/>
          <p:cNvPicPr>
            <a:picLocks noChangeAspect="1" noChangeArrowheads="1"/>
          </p:cNvPicPr>
          <p:nvPr/>
        </p:nvPicPr>
        <p:blipFill>
          <a:blip r:embed="rId14" cstate="print"/>
          <a:srcRect/>
          <a:stretch>
            <a:fillRect/>
          </a:stretch>
        </p:blipFill>
        <p:spPr bwMode="auto">
          <a:xfrm>
            <a:off x="8078788" y="88900"/>
            <a:ext cx="738187" cy="831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 id="2147483667" r:id="rId2"/>
    <p:sldLayoutId id="2147483666"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 id="2147483657" r:id="rId12"/>
  </p:sldLayoutIdLst>
  <p:transition/>
  <p:txStyles>
    <p:titleStyle>
      <a:lvl1pPr algn="l" rtl="0" eaLnBrk="0" fontAlgn="base" hangingPunct="0">
        <a:spcBef>
          <a:spcPct val="0"/>
        </a:spcBef>
        <a:spcAft>
          <a:spcPct val="0"/>
        </a:spcAft>
        <a:defRPr sz="2400" b="1">
          <a:solidFill>
            <a:srgbClr val="000099"/>
          </a:solidFill>
          <a:latin typeface="+mj-lt"/>
          <a:ea typeface="+mj-ea"/>
          <a:cs typeface="+mj-cs"/>
        </a:defRPr>
      </a:lvl1pPr>
      <a:lvl2pPr algn="l" rtl="0" eaLnBrk="0" fontAlgn="base" hangingPunct="0">
        <a:spcBef>
          <a:spcPct val="0"/>
        </a:spcBef>
        <a:spcAft>
          <a:spcPct val="0"/>
        </a:spcAft>
        <a:defRPr sz="2400" b="1">
          <a:solidFill>
            <a:srgbClr val="000099"/>
          </a:solidFill>
          <a:latin typeface="Arial" charset="0"/>
        </a:defRPr>
      </a:lvl2pPr>
      <a:lvl3pPr algn="l" rtl="0" eaLnBrk="0" fontAlgn="base" hangingPunct="0">
        <a:spcBef>
          <a:spcPct val="0"/>
        </a:spcBef>
        <a:spcAft>
          <a:spcPct val="0"/>
        </a:spcAft>
        <a:defRPr sz="2400" b="1">
          <a:solidFill>
            <a:srgbClr val="000099"/>
          </a:solidFill>
          <a:latin typeface="Arial" charset="0"/>
        </a:defRPr>
      </a:lvl3pPr>
      <a:lvl4pPr algn="l" rtl="0" eaLnBrk="0" fontAlgn="base" hangingPunct="0">
        <a:spcBef>
          <a:spcPct val="0"/>
        </a:spcBef>
        <a:spcAft>
          <a:spcPct val="0"/>
        </a:spcAft>
        <a:defRPr sz="2400" b="1">
          <a:solidFill>
            <a:srgbClr val="000099"/>
          </a:solidFill>
          <a:latin typeface="Arial" charset="0"/>
        </a:defRPr>
      </a:lvl4pPr>
      <a:lvl5pPr algn="l" rtl="0" eaLnBrk="0" fontAlgn="base" hangingPunct="0">
        <a:spcBef>
          <a:spcPct val="0"/>
        </a:spcBef>
        <a:spcAft>
          <a:spcPct val="0"/>
        </a:spcAft>
        <a:defRPr sz="2400" b="1">
          <a:solidFill>
            <a:srgbClr val="000099"/>
          </a:solidFill>
          <a:latin typeface="Arial" charset="0"/>
        </a:defRPr>
      </a:lvl5pPr>
      <a:lvl6pPr marL="457200" algn="l" rtl="0" fontAlgn="base">
        <a:spcBef>
          <a:spcPct val="0"/>
        </a:spcBef>
        <a:spcAft>
          <a:spcPct val="0"/>
        </a:spcAft>
        <a:defRPr sz="2400" b="1">
          <a:solidFill>
            <a:srgbClr val="000099"/>
          </a:solidFill>
          <a:latin typeface="Arial" charset="0"/>
        </a:defRPr>
      </a:lvl6pPr>
      <a:lvl7pPr marL="914400" algn="l" rtl="0" fontAlgn="base">
        <a:spcBef>
          <a:spcPct val="0"/>
        </a:spcBef>
        <a:spcAft>
          <a:spcPct val="0"/>
        </a:spcAft>
        <a:defRPr sz="2400" b="1">
          <a:solidFill>
            <a:srgbClr val="000099"/>
          </a:solidFill>
          <a:latin typeface="Arial" charset="0"/>
        </a:defRPr>
      </a:lvl7pPr>
      <a:lvl8pPr marL="1371600" algn="l" rtl="0" fontAlgn="base">
        <a:spcBef>
          <a:spcPct val="0"/>
        </a:spcBef>
        <a:spcAft>
          <a:spcPct val="0"/>
        </a:spcAft>
        <a:defRPr sz="2400" b="1">
          <a:solidFill>
            <a:srgbClr val="000099"/>
          </a:solidFill>
          <a:latin typeface="Arial" charset="0"/>
        </a:defRPr>
      </a:lvl8pPr>
      <a:lvl9pPr marL="1828800" algn="l" rtl="0" fontAlgn="base">
        <a:spcBef>
          <a:spcPct val="0"/>
        </a:spcBef>
        <a:spcAft>
          <a:spcPct val="0"/>
        </a:spcAft>
        <a:defRPr sz="2400" b="1">
          <a:solidFill>
            <a:srgbClr val="000099"/>
          </a:solidFill>
          <a:latin typeface="Arial" charset="0"/>
        </a:defRPr>
      </a:lvl9pPr>
    </p:titleStyle>
    <p:bodyStyle>
      <a:lvl1pPr marL="342900" indent="-342900" algn="l" rtl="0" eaLnBrk="0" fontAlgn="base" hangingPunct="0">
        <a:spcBef>
          <a:spcPct val="20000"/>
        </a:spcBef>
        <a:spcAft>
          <a:spcPct val="0"/>
        </a:spcAft>
        <a:buClr>
          <a:srgbClr val="000066"/>
        </a:buClr>
        <a:buFont typeface="Wingdings 2" pitchFamily="18" charset="2"/>
        <a:buChar char=""/>
        <a:defRPr sz="2400">
          <a:solidFill>
            <a:srgbClr val="000099"/>
          </a:solidFill>
          <a:latin typeface="+mn-lt"/>
          <a:ea typeface="+mn-ea"/>
          <a:cs typeface="+mn-cs"/>
        </a:defRPr>
      </a:lvl1pPr>
      <a:lvl2pPr marL="742950" indent="-285750" algn="l" rtl="0" eaLnBrk="0" fontAlgn="base" hangingPunct="0">
        <a:spcBef>
          <a:spcPct val="20000"/>
        </a:spcBef>
        <a:spcAft>
          <a:spcPct val="0"/>
        </a:spcAft>
        <a:buClr>
          <a:srgbClr val="000066"/>
        </a:buClr>
        <a:buFont typeface="Wingdings 2" pitchFamily="18" charset="2"/>
        <a:buChar char="P"/>
        <a:defRPr sz="2000">
          <a:solidFill>
            <a:srgbClr val="000000"/>
          </a:solidFill>
          <a:latin typeface="+mn-lt"/>
        </a:defRPr>
      </a:lvl2pPr>
      <a:lvl3pPr marL="1085850" indent="-228600" algn="l" rtl="0" eaLnBrk="0" fontAlgn="base" hangingPunct="0">
        <a:spcBef>
          <a:spcPct val="20000"/>
        </a:spcBef>
        <a:spcAft>
          <a:spcPct val="0"/>
        </a:spcAft>
        <a:buClr>
          <a:srgbClr val="000066"/>
        </a:buClr>
        <a:buFont typeface="Wingdings 2" pitchFamily="18" charset="2"/>
        <a:buChar char=""/>
        <a:defRPr sz="2000">
          <a:solidFill>
            <a:srgbClr val="000000"/>
          </a:solidFill>
          <a:latin typeface="+mn-lt"/>
        </a:defRPr>
      </a:lvl3pPr>
      <a:lvl4pPr marL="1428750" indent="-228600" algn="l" rtl="0" eaLnBrk="0" fontAlgn="base" hangingPunct="0">
        <a:spcBef>
          <a:spcPct val="20000"/>
        </a:spcBef>
        <a:spcAft>
          <a:spcPct val="0"/>
        </a:spcAft>
        <a:buClr>
          <a:srgbClr val="000066"/>
        </a:buClr>
        <a:buFont typeface="Wingdings 2" pitchFamily="18" charset="2"/>
        <a:buChar char=""/>
        <a:defRPr sz="2000">
          <a:solidFill>
            <a:srgbClr val="000000"/>
          </a:solidFill>
          <a:latin typeface="+mn-lt"/>
        </a:defRPr>
      </a:lvl4pPr>
      <a:lvl5pPr marL="1771650" indent="-228600" algn="l" rtl="0" eaLnBrk="0" fontAlgn="base" hangingPunct="0">
        <a:spcBef>
          <a:spcPct val="20000"/>
        </a:spcBef>
        <a:spcAft>
          <a:spcPct val="0"/>
        </a:spcAft>
        <a:buClr>
          <a:srgbClr val="000066"/>
        </a:buClr>
        <a:buFont typeface="Wingdings 2" pitchFamily="18" charset="2"/>
        <a:buChar char=""/>
        <a:defRPr sz="2000">
          <a:solidFill>
            <a:srgbClr val="000000"/>
          </a:solidFill>
          <a:latin typeface="+mn-lt"/>
        </a:defRPr>
      </a:lvl5pPr>
      <a:lvl6pPr marL="2228850" indent="-228600" algn="l" rtl="0" fontAlgn="base">
        <a:spcBef>
          <a:spcPct val="20000"/>
        </a:spcBef>
        <a:spcAft>
          <a:spcPct val="0"/>
        </a:spcAft>
        <a:buClr>
          <a:srgbClr val="000066"/>
        </a:buClr>
        <a:buFont typeface="Wingdings 2" pitchFamily="18" charset="2"/>
        <a:buChar char=""/>
        <a:defRPr sz="2000">
          <a:solidFill>
            <a:srgbClr val="000000"/>
          </a:solidFill>
          <a:latin typeface="+mn-lt"/>
        </a:defRPr>
      </a:lvl6pPr>
      <a:lvl7pPr marL="2686050" indent="-228600" algn="l" rtl="0" fontAlgn="base">
        <a:spcBef>
          <a:spcPct val="20000"/>
        </a:spcBef>
        <a:spcAft>
          <a:spcPct val="0"/>
        </a:spcAft>
        <a:buClr>
          <a:srgbClr val="000066"/>
        </a:buClr>
        <a:buFont typeface="Wingdings 2" pitchFamily="18" charset="2"/>
        <a:buChar char=""/>
        <a:defRPr sz="2000">
          <a:solidFill>
            <a:srgbClr val="000000"/>
          </a:solidFill>
          <a:latin typeface="+mn-lt"/>
        </a:defRPr>
      </a:lvl7pPr>
      <a:lvl8pPr marL="3143250" indent="-228600" algn="l" rtl="0" fontAlgn="base">
        <a:spcBef>
          <a:spcPct val="20000"/>
        </a:spcBef>
        <a:spcAft>
          <a:spcPct val="0"/>
        </a:spcAft>
        <a:buClr>
          <a:srgbClr val="000066"/>
        </a:buClr>
        <a:buFont typeface="Wingdings 2" pitchFamily="18" charset="2"/>
        <a:buChar char=""/>
        <a:defRPr sz="2000">
          <a:solidFill>
            <a:srgbClr val="000000"/>
          </a:solidFill>
          <a:latin typeface="+mn-lt"/>
        </a:defRPr>
      </a:lvl8pPr>
      <a:lvl9pPr marL="3600450" indent="-228600" algn="l" rtl="0" fontAlgn="base">
        <a:spcBef>
          <a:spcPct val="20000"/>
        </a:spcBef>
        <a:spcAft>
          <a:spcPct val="0"/>
        </a:spcAft>
        <a:buClr>
          <a:srgbClr val="000066"/>
        </a:buClr>
        <a:buFont typeface="Wingdings 2" pitchFamily="18" charset="2"/>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2" descr="Making Every Day Count Watermark 2"/>
          <p:cNvPicPr>
            <a:picLocks noChangeAspect="1" noChangeArrowheads="1"/>
          </p:cNvPicPr>
          <p:nvPr/>
        </p:nvPicPr>
        <p:blipFill>
          <a:blip r:embed="rId13" cstate="print"/>
          <a:srcRect/>
          <a:stretch>
            <a:fillRect/>
          </a:stretch>
        </p:blipFill>
        <p:spPr bwMode="auto">
          <a:xfrm>
            <a:off x="762000" y="571500"/>
            <a:ext cx="7620000" cy="5715000"/>
          </a:xfrm>
          <a:prstGeom prst="rect">
            <a:avLst/>
          </a:prstGeom>
          <a:noFill/>
          <a:ln w="9525">
            <a:noFill/>
            <a:miter lim="800000"/>
            <a:headEnd/>
            <a:tailEnd/>
          </a:ln>
        </p:spPr>
      </p:pic>
      <p:sp>
        <p:nvSpPr>
          <p:cNvPr id="54275" name="Rectangle 3"/>
          <p:cNvSpPr>
            <a:spLocks noChangeArrowheads="1"/>
          </p:cNvSpPr>
          <p:nvPr/>
        </p:nvSpPr>
        <p:spPr bwMode="auto">
          <a:xfrm>
            <a:off x="47625" y="800100"/>
            <a:ext cx="9096375" cy="68263"/>
          </a:xfrm>
          <a:prstGeom prst="rect">
            <a:avLst/>
          </a:prstGeom>
          <a:solidFill>
            <a:srgbClr val="000080"/>
          </a:solidFill>
          <a:ln w="9525">
            <a:noFill/>
            <a:miter lim="800000"/>
            <a:headEnd/>
            <a:tailEnd/>
          </a:ln>
          <a:effectLst/>
        </p:spPr>
        <p:txBody>
          <a:bodyPr wrap="none" anchor="ctr"/>
          <a:lstStyle/>
          <a:p>
            <a:pPr algn="ctr">
              <a:defRPr/>
            </a:pPr>
            <a:endParaRPr lang="en-US" sz="2400">
              <a:solidFill>
                <a:srgbClr val="000099"/>
              </a:solidFill>
              <a:latin typeface="Times New Roman" pitchFamily="18" charset="0"/>
            </a:endParaRPr>
          </a:p>
        </p:txBody>
      </p:sp>
      <p:grpSp>
        <p:nvGrpSpPr>
          <p:cNvPr id="14340" name="Group 4"/>
          <p:cNvGrpSpPr>
            <a:grpSpLocks/>
          </p:cNvGrpSpPr>
          <p:nvPr/>
        </p:nvGrpSpPr>
        <p:grpSpPr bwMode="auto">
          <a:xfrm>
            <a:off x="0" y="750888"/>
            <a:ext cx="9144000" cy="117475"/>
            <a:chOff x="0" y="473"/>
            <a:chExt cx="5760" cy="74"/>
          </a:xfrm>
        </p:grpSpPr>
        <p:sp>
          <p:nvSpPr>
            <p:cNvPr id="54277" name="Line 5"/>
            <p:cNvSpPr>
              <a:spLocks noChangeShapeType="1"/>
            </p:cNvSpPr>
            <p:nvPr/>
          </p:nvSpPr>
          <p:spPr bwMode="auto">
            <a:xfrm flipH="1">
              <a:off x="1" y="473"/>
              <a:ext cx="5759" cy="4"/>
            </a:xfrm>
            <a:prstGeom prst="line">
              <a:avLst/>
            </a:prstGeom>
            <a:noFill/>
            <a:ln w="25400">
              <a:solidFill>
                <a:srgbClr val="969696"/>
              </a:solidFill>
              <a:miter lim="800000"/>
              <a:headEnd/>
              <a:tailEnd/>
            </a:ln>
            <a:effectLst/>
          </p:spPr>
          <p:txBody>
            <a:bodyPr wrap="none" anchor="ctr"/>
            <a:lstStyle/>
            <a:p>
              <a:pPr eaLnBrk="0" hangingPunct="0">
                <a:defRPr/>
              </a:pPr>
              <a:endParaRPr lang="en-US"/>
            </a:p>
          </p:txBody>
        </p:sp>
        <p:sp>
          <p:nvSpPr>
            <p:cNvPr id="54278" name="Rectangle 6"/>
            <p:cNvSpPr>
              <a:spLocks noChangeArrowheads="1"/>
            </p:cNvSpPr>
            <p:nvPr/>
          </p:nvSpPr>
          <p:spPr bwMode="auto">
            <a:xfrm>
              <a:off x="0" y="504"/>
              <a:ext cx="5760" cy="43"/>
            </a:xfrm>
            <a:prstGeom prst="rect">
              <a:avLst/>
            </a:prstGeom>
            <a:solidFill>
              <a:srgbClr val="000080"/>
            </a:solidFill>
            <a:ln w="9525">
              <a:noFill/>
              <a:miter lim="800000"/>
              <a:headEnd/>
              <a:tailEnd/>
            </a:ln>
            <a:effectLst/>
          </p:spPr>
          <p:txBody>
            <a:bodyPr wrap="none" anchor="ctr"/>
            <a:lstStyle/>
            <a:p>
              <a:pPr algn="ctr">
                <a:defRPr/>
              </a:pPr>
              <a:endParaRPr lang="en-US" sz="2400">
                <a:solidFill>
                  <a:srgbClr val="000099"/>
                </a:solidFill>
                <a:latin typeface="Times New Roman" pitchFamily="18" charset="0"/>
              </a:endParaRPr>
            </a:p>
          </p:txBody>
        </p:sp>
      </p:grpSp>
      <p:grpSp>
        <p:nvGrpSpPr>
          <p:cNvPr id="14341" name="Group 7"/>
          <p:cNvGrpSpPr>
            <a:grpSpLocks/>
          </p:cNvGrpSpPr>
          <p:nvPr/>
        </p:nvGrpSpPr>
        <p:grpSpPr bwMode="auto">
          <a:xfrm>
            <a:off x="0" y="6500813"/>
            <a:ext cx="9144000" cy="239712"/>
            <a:chOff x="252" y="4106"/>
            <a:chExt cx="5304" cy="151"/>
          </a:xfrm>
        </p:grpSpPr>
        <p:sp>
          <p:nvSpPr>
            <p:cNvPr id="54280" name="Rectangle 8"/>
            <p:cNvSpPr>
              <a:spLocks noChangeArrowheads="1"/>
            </p:cNvSpPr>
            <p:nvPr/>
          </p:nvSpPr>
          <p:spPr bwMode="auto">
            <a:xfrm>
              <a:off x="252" y="4108"/>
              <a:ext cx="5304" cy="149"/>
            </a:xfrm>
            <a:prstGeom prst="rect">
              <a:avLst/>
            </a:prstGeom>
            <a:solidFill>
              <a:srgbClr val="DDDDDD"/>
            </a:solidFill>
            <a:ln w="9525">
              <a:solidFill>
                <a:srgbClr val="000080"/>
              </a:solidFill>
              <a:miter lim="800000"/>
              <a:headEnd/>
              <a:tailEnd/>
            </a:ln>
            <a:effectLst/>
          </p:spPr>
          <p:txBody>
            <a:bodyPr wrap="none" anchor="ctr"/>
            <a:lstStyle/>
            <a:p>
              <a:pPr algn="ctr">
                <a:defRPr/>
              </a:pPr>
              <a:endParaRPr lang="en-US" sz="2400">
                <a:latin typeface="Times New Roman" pitchFamily="18" charset="0"/>
              </a:endParaRPr>
            </a:p>
          </p:txBody>
        </p:sp>
        <p:sp>
          <p:nvSpPr>
            <p:cNvPr id="54281" name="Line 9"/>
            <p:cNvSpPr>
              <a:spLocks noChangeShapeType="1"/>
            </p:cNvSpPr>
            <p:nvPr/>
          </p:nvSpPr>
          <p:spPr bwMode="auto">
            <a:xfrm>
              <a:off x="252" y="4106"/>
              <a:ext cx="5304" cy="0"/>
            </a:xfrm>
            <a:prstGeom prst="line">
              <a:avLst/>
            </a:prstGeom>
            <a:noFill/>
            <a:ln w="9525">
              <a:solidFill>
                <a:srgbClr val="000080"/>
              </a:solidFill>
              <a:miter lim="800000"/>
              <a:headEnd/>
              <a:tailEnd/>
            </a:ln>
            <a:effectLst/>
          </p:spPr>
          <p:txBody>
            <a:bodyPr wrap="none" anchor="ctr"/>
            <a:lstStyle/>
            <a:p>
              <a:pPr eaLnBrk="0" hangingPunct="0">
                <a:defRPr/>
              </a:pPr>
              <a:endParaRPr lang="en-US"/>
            </a:p>
          </p:txBody>
        </p:sp>
        <p:sp>
          <p:nvSpPr>
            <p:cNvPr id="54282" name="Line 10"/>
            <p:cNvSpPr>
              <a:spLocks noChangeShapeType="1"/>
            </p:cNvSpPr>
            <p:nvPr/>
          </p:nvSpPr>
          <p:spPr bwMode="auto">
            <a:xfrm>
              <a:off x="252" y="4252"/>
              <a:ext cx="5304" cy="0"/>
            </a:xfrm>
            <a:prstGeom prst="line">
              <a:avLst/>
            </a:prstGeom>
            <a:noFill/>
            <a:ln w="9525">
              <a:solidFill>
                <a:srgbClr val="000080"/>
              </a:solidFill>
              <a:miter lim="800000"/>
              <a:headEnd/>
              <a:tailEnd/>
            </a:ln>
            <a:effectLst/>
          </p:spPr>
          <p:txBody>
            <a:bodyPr wrap="none" anchor="ctr"/>
            <a:lstStyle/>
            <a:p>
              <a:pPr eaLnBrk="0" hangingPunct="0">
                <a:defRPr/>
              </a:pPr>
              <a:endParaRPr lang="en-US"/>
            </a:p>
          </p:txBody>
        </p:sp>
      </p:grpSp>
      <p:sp>
        <p:nvSpPr>
          <p:cNvPr id="14342" name="Rectangle 11"/>
          <p:cNvSpPr>
            <a:spLocks noGrp="1" noChangeArrowheads="1"/>
          </p:cNvSpPr>
          <p:nvPr>
            <p:ph type="body" idx="1"/>
          </p:nvPr>
        </p:nvSpPr>
        <p:spPr bwMode="auto">
          <a:xfrm>
            <a:off x="458788" y="1009650"/>
            <a:ext cx="8389937" cy="544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84" name="Rectangle 12"/>
          <p:cNvSpPr>
            <a:spLocks noGrp="1" noChangeArrowheads="1"/>
          </p:cNvSpPr>
          <p:nvPr>
            <p:ph type="dt" sz="half" idx="2"/>
          </p:nvPr>
        </p:nvSpPr>
        <p:spPr bwMode="auto">
          <a:xfrm>
            <a:off x="400050" y="6491288"/>
            <a:ext cx="1905000" cy="2619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800">
                <a:solidFill>
                  <a:srgbClr val="333333"/>
                </a:solidFill>
              </a:defRPr>
            </a:lvl1pPr>
          </a:lstStyle>
          <a:p>
            <a:pPr>
              <a:defRPr/>
            </a:pPr>
            <a:fld id="{9A90DB8E-6BB5-4446-9ADE-36FCAAEF659D}" type="datetime1">
              <a:rPr lang="en-US"/>
              <a:pPr>
                <a:defRPr/>
              </a:pPr>
              <a:t>3/8/2012</a:t>
            </a:fld>
            <a:endParaRPr lang="en-US"/>
          </a:p>
        </p:txBody>
      </p:sp>
      <p:sp>
        <p:nvSpPr>
          <p:cNvPr id="54285" name="Rectangle 13"/>
          <p:cNvSpPr>
            <a:spLocks noGrp="1" noChangeArrowheads="1"/>
          </p:cNvSpPr>
          <p:nvPr>
            <p:ph type="ftr" sz="quarter" idx="3"/>
          </p:nvPr>
        </p:nvSpPr>
        <p:spPr bwMode="auto">
          <a:xfrm>
            <a:off x="3124200" y="6483350"/>
            <a:ext cx="2895600" cy="2714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1">
                <a:solidFill>
                  <a:srgbClr val="000000"/>
                </a:solidFill>
              </a:defRPr>
            </a:lvl1pPr>
          </a:lstStyle>
          <a:p>
            <a:pPr>
              <a:defRPr/>
            </a:pPr>
            <a:endParaRPr lang="en-US"/>
          </a:p>
        </p:txBody>
      </p:sp>
      <p:sp>
        <p:nvSpPr>
          <p:cNvPr id="54286" name="Rectangle 14"/>
          <p:cNvSpPr>
            <a:spLocks noGrp="1" noChangeArrowheads="1"/>
          </p:cNvSpPr>
          <p:nvPr>
            <p:ph type="sldNum" sz="quarter" idx="4"/>
          </p:nvPr>
        </p:nvSpPr>
        <p:spPr bwMode="auto">
          <a:xfrm>
            <a:off x="6907213" y="6496050"/>
            <a:ext cx="19050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b="1">
                <a:solidFill>
                  <a:srgbClr val="292929"/>
                </a:solidFill>
              </a:defRPr>
            </a:lvl1pPr>
          </a:lstStyle>
          <a:p>
            <a:pPr>
              <a:defRPr/>
            </a:pPr>
            <a:fld id="{413787DF-6072-4AC4-A5A3-F1091DA7426D}" type="slidenum">
              <a:rPr lang="en-US"/>
              <a:pPr>
                <a:defRPr/>
              </a:pPr>
              <a:t>‹#›</a:t>
            </a:fld>
            <a:endParaRPr lang="en-US"/>
          </a:p>
        </p:txBody>
      </p:sp>
      <p:sp>
        <p:nvSpPr>
          <p:cNvPr id="14346" name="Rectangle 15"/>
          <p:cNvSpPr>
            <a:spLocks noGrp="1" noChangeArrowheads="1"/>
          </p:cNvSpPr>
          <p:nvPr>
            <p:ph type="title"/>
          </p:nvPr>
        </p:nvSpPr>
        <p:spPr bwMode="auto">
          <a:xfrm>
            <a:off x="414338" y="182563"/>
            <a:ext cx="7369175" cy="43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54288" name="Rectangle 16"/>
          <p:cNvSpPr>
            <a:spLocks noChangeArrowheads="1"/>
          </p:cNvSpPr>
          <p:nvPr/>
        </p:nvSpPr>
        <p:spPr bwMode="auto">
          <a:xfrm>
            <a:off x="47625" y="800100"/>
            <a:ext cx="9096375" cy="68263"/>
          </a:xfrm>
          <a:prstGeom prst="rect">
            <a:avLst/>
          </a:prstGeom>
          <a:solidFill>
            <a:srgbClr val="000066"/>
          </a:solidFill>
          <a:ln w="9525">
            <a:noFill/>
            <a:miter lim="800000"/>
            <a:headEnd/>
            <a:tailEnd/>
          </a:ln>
          <a:effectLst/>
        </p:spPr>
        <p:txBody>
          <a:bodyPr wrap="none" anchor="ctr"/>
          <a:lstStyle/>
          <a:p>
            <a:pPr algn="ctr">
              <a:defRPr/>
            </a:pPr>
            <a:endParaRPr lang="en-US" sz="2400">
              <a:solidFill>
                <a:srgbClr val="000099"/>
              </a:solidFill>
              <a:latin typeface="Times New Roman" pitchFamily="18" charset="0"/>
            </a:endParaRPr>
          </a:p>
        </p:txBody>
      </p:sp>
      <p:pic>
        <p:nvPicPr>
          <p:cNvPr id="14348" name="Picture 17" descr="DFAS Checkmark Logo"/>
          <p:cNvPicPr>
            <a:picLocks noChangeAspect="1" noChangeArrowheads="1"/>
          </p:cNvPicPr>
          <p:nvPr/>
        </p:nvPicPr>
        <p:blipFill>
          <a:blip r:embed="rId14" cstate="print"/>
          <a:srcRect/>
          <a:stretch>
            <a:fillRect/>
          </a:stretch>
        </p:blipFill>
        <p:spPr bwMode="auto">
          <a:xfrm>
            <a:off x="8078788" y="88900"/>
            <a:ext cx="738187" cy="831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Lst>
  <p:transition/>
  <p:txStyles>
    <p:titleStyle>
      <a:lvl1pPr algn="l" rtl="0" eaLnBrk="0" fontAlgn="base" hangingPunct="0">
        <a:spcBef>
          <a:spcPct val="0"/>
        </a:spcBef>
        <a:spcAft>
          <a:spcPct val="0"/>
        </a:spcAft>
        <a:defRPr sz="2400" b="1">
          <a:solidFill>
            <a:srgbClr val="000099"/>
          </a:solidFill>
          <a:latin typeface="+mj-lt"/>
          <a:ea typeface="+mj-ea"/>
          <a:cs typeface="+mj-cs"/>
        </a:defRPr>
      </a:lvl1pPr>
      <a:lvl2pPr algn="l" rtl="0" eaLnBrk="0" fontAlgn="base" hangingPunct="0">
        <a:spcBef>
          <a:spcPct val="0"/>
        </a:spcBef>
        <a:spcAft>
          <a:spcPct val="0"/>
        </a:spcAft>
        <a:defRPr sz="2400" b="1">
          <a:solidFill>
            <a:srgbClr val="000099"/>
          </a:solidFill>
          <a:latin typeface="Arial" charset="0"/>
        </a:defRPr>
      </a:lvl2pPr>
      <a:lvl3pPr algn="l" rtl="0" eaLnBrk="0" fontAlgn="base" hangingPunct="0">
        <a:spcBef>
          <a:spcPct val="0"/>
        </a:spcBef>
        <a:spcAft>
          <a:spcPct val="0"/>
        </a:spcAft>
        <a:defRPr sz="2400" b="1">
          <a:solidFill>
            <a:srgbClr val="000099"/>
          </a:solidFill>
          <a:latin typeface="Arial" charset="0"/>
        </a:defRPr>
      </a:lvl3pPr>
      <a:lvl4pPr algn="l" rtl="0" eaLnBrk="0" fontAlgn="base" hangingPunct="0">
        <a:spcBef>
          <a:spcPct val="0"/>
        </a:spcBef>
        <a:spcAft>
          <a:spcPct val="0"/>
        </a:spcAft>
        <a:defRPr sz="2400" b="1">
          <a:solidFill>
            <a:srgbClr val="000099"/>
          </a:solidFill>
          <a:latin typeface="Arial" charset="0"/>
        </a:defRPr>
      </a:lvl4pPr>
      <a:lvl5pPr algn="l" rtl="0" eaLnBrk="0" fontAlgn="base" hangingPunct="0">
        <a:spcBef>
          <a:spcPct val="0"/>
        </a:spcBef>
        <a:spcAft>
          <a:spcPct val="0"/>
        </a:spcAft>
        <a:defRPr sz="2400" b="1">
          <a:solidFill>
            <a:srgbClr val="000099"/>
          </a:solidFill>
          <a:latin typeface="Arial" charset="0"/>
        </a:defRPr>
      </a:lvl5pPr>
      <a:lvl6pPr marL="457200" algn="l" rtl="0" fontAlgn="base">
        <a:spcBef>
          <a:spcPct val="0"/>
        </a:spcBef>
        <a:spcAft>
          <a:spcPct val="0"/>
        </a:spcAft>
        <a:defRPr sz="2400" b="1">
          <a:solidFill>
            <a:srgbClr val="000099"/>
          </a:solidFill>
          <a:latin typeface="Arial" charset="0"/>
        </a:defRPr>
      </a:lvl6pPr>
      <a:lvl7pPr marL="914400" algn="l" rtl="0" fontAlgn="base">
        <a:spcBef>
          <a:spcPct val="0"/>
        </a:spcBef>
        <a:spcAft>
          <a:spcPct val="0"/>
        </a:spcAft>
        <a:defRPr sz="2400" b="1">
          <a:solidFill>
            <a:srgbClr val="000099"/>
          </a:solidFill>
          <a:latin typeface="Arial" charset="0"/>
        </a:defRPr>
      </a:lvl7pPr>
      <a:lvl8pPr marL="1371600" algn="l" rtl="0" fontAlgn="base">
        <a:spcBef>
          <a:spcPct val="0"/>
        </a:spcBef>
        <a:spcAft>
          <a:spcPct val="0"/>
        </a:spcAft>
        <a:defRPr sz="2400" b="1">
          <a:solidFill>
            <a:srgbClr val="000099"/>
          </a:solidFill>
          <a:latin typeface="Arial" charset="0"/>
        </a:defRPr>
      </a:lvl8pPr>
      <a:lvl9pPr marL="1828800" algn="l" rtl="0" fontAlgn="base">
        <a:spcBef>
          <a:spcPct val="0"/>
        </a:spcBef>
        <a:spcAft>
          <a:spcPct val="0"/>
        </a:spcAft>
        <a:defRPr sz="2400" b="1">
          <a:solidFill>
            <a:srgbClr val="000099"/>
          </a:solidFill>
          <a:latin typeface="Arial" charset="0"/>
        </a:defRPr>
      </a:lvl9pPr>
    </p:titleStyle>
    <p:bodyStyle>
      <a:lvl1pPr marL="342900" indent="-342900" algn="l" rtl="0" eaLnBrk="0" fontAlgn="base" hangingPunct="0">
        <a:spcBef>
          <a:spcPct val="20000"/>
        </a:spcBef>
        <a:spcAft>
          <a:spcPct val="0"/>
        </a:spcAft>
        <a:buClr>
          <a:srgbClr val="000066"/>
        </a:buClr>
        <a:buFont typeface="Wingdings 2" pitchFamily="18" charset="2"/>
        <a:buChar char=""/>
        <a:defRPr sz="2400">
          <a:solidFill>
            <a:srgbClr val="000099"/>
          </a:solidFill>
          <a:latin typeface="+mn-lt"/>
          <a:ea typeface="+mn-ea"/>
          <a:cs typeface="+mn-cs"/>
        </a:defRPr>
      </a:lvl1pPr>
      <a:lvl2pPr marL="742950" indent="-285750" algn="l" rtl="0" eaLnBrk="0" fontAlgn="base" hangingPunct="0">
        <a:spcBef>
          <a:spcPct val="20000"/>
        </a:spcBef>
        <a:spcAft>
          <a:spcPct val="0"/>
        </a:spcAft>
        <a:buClr>
          <a:srgbClr val="000066"/>
        </a:buClr>
        <a:buFont typeface="Wingdings 2" pitchFamily="18" charset="2"/>
        <a:buChar char="P"/>
        <a:defRPr sz="2000">
          <a:solidFill>
            <a:srgbClr val="000000"/>
          </a:solidFill>
          <a:latin typeface="+mn-lt"/>
        </a:defRPr>
      </a:lvl2pPr>
      <a:lvl3pPr marL="1085850" indent="-228600" algn="l" rtl="0" eaLnBrk="0" fontAlgn="base" hangingPunct="0">
        <a:spcBef>
          <a:spcPct val="20000"/>
        </a:spcBef>
        <a:spcAft>
          <a:spcPct val="0"/>
        </a:spcAft>
        <a:buClr>
          <a:srgbClr val="000066"/>
        </a:buClr>
        <a:buFont typeface="Wingdings 2" pitchFamily="18" charset="2"/>
        <a:buChar char=""/>
        <a:defRPr sz="2000">
          <a:solidFill>
            <a:srgbClr val="000000"/>
          </a:solidFill>
          <a:latin typeface="+mn-lt"/>
        </a:defRPr>
      </a:lvl3pPr>
      <a:lvl4pPr marL="1428750" indent="-228600" algn="l" rtl="0" eaLnBrk="0" fontAlgn="base" hangingPunct="0">
        <a:spcBef>
          <a:spcPct val="20000"/>
        </a:spcBef>
        <a:spcAft>
          <a:spcPct val="0"/>
        </a:spcAft>
        <a:buClr>
          <a:srgbClr val="000066"/>
        </a:buClr>
        <a:buFont typeface="Wingdings 2" pitchFamily="18" charset="2"/>
        <a:buChar char=""/>
        <a:defRPr sz="2000">
          <a:solidFill>
            <a:srgbClr val="000000"/>
          </a:solidFill>
          <a:latin typeface="+mn-lt"/>
        </a:defRPr>
      </a:lvl4pPr>
      <a:lvl5pPr marL="1771650" indent="-228600" algn="l" rtl="0" eaLnBrk="0" fontAlgn="base" hangingPunct="0">
        <a:spcBef>
          <a:spcPct val="20000"/>
        </a:spcBef>
        <a:spcAft>
          <a:spcPct val="0"/>
        </a:spcAft>
        <a:buClr>
          <a:srgbClr val="000066"/>
        </a:buClr>
        <a:buFont typeface="Wingdings 2" pitchFamily="18" charset="2"/>
        <a:buChar char=""/>
        <a:defRPr sz="2000">
          <a:solidFill>
            <a:srgbClr val="000000"/>
          </a:solidFill>
          <a:latin typeface="+mn-lt"/>
        </a:defRPr>
      </a:lvl5pPr>
      <a:lvl6pPr marL="2228850" indent="-228600" algn="l" rtl="0" fontAlgn="base">
        <a:spcBef>
          <a:spcPct val="20000"/>
        </a:spcBef>
        <a:spcAft>
          <a:spcPct val="0"/>
        </a:spcAft>
        <a:buClr>
          <a:srgbClr val="000066"/>
        </a:buClr>
        <a:buFont typeface="Wingdings 2" pitchFamily="18" charset="2"/>
        <a:buChar char=""/>
        <a:defRPr sz="2000">
          <a:solidFill>
            <a:srgbClr val="000000"/>
          </a:solidFill>
          <a:latin typeface="+mn-lt"/>
        </a:defRPr>
      </a:lvl6pPr>
      <a:lvl7pPr marL="2686050" indent="-228600" algn="l" rtl="0" fontAlgn="base">
        <a:spcBef>
          <a:spcPct val="20000"/>
        </a:spcBef>
        <a:spcAft>
          <a:spcPct val="0"/>
        </a:spcAft>
        <a:buClr>
          <a:srgbClr val="000066"/>
        </a:buClr>
        <a:buFont typeface="Wingdings 2" pitchFamily="18" charset="2"/>
        <a:buChar char=""/>
        <a:defRPr sz="2000">
          <a:solidFill>
            <a:srgbClr val="000000"/>
          </a:solidFill>
          <a:latin typeface="+mn-lt"/>
        </a:defRPr>
      </a:lvl7pPr>
      <a:lvl8pPr marL="3143250" indent="-228600" algn="l" rtl="0" fontAlgn="base">
        <a:spcBef>
          <a:spcPct val="20000"/>
        </a:spcBef>
        <a:spcAft>
          <a:spcPct val="0"/>
        </a:spcAft>
        <a:buClr>
          <a:srgbClr val="000066"/>
        </a:buClr>
        <a:buFont typeface="Wingdings 2" pitchFamily="18" charset="2"/>
        <a:buChar char=""/>
        <a:defRPr sz="2000">
          <a:solidFill>
            <a:srgbClr val="000000"/>
          </a:solidFill>
          <a:latin typeface="+mn-lt"/>
        </a:defRPr>
      </a:lvl8pPr>
      <a:lvl9pPr marL="3600450" indent="-228600" algn="l" rtl="0" fontAlgn="base">
        <a:spcBef>
          <a:spcPct val="20000"/>
        </a:spcBef>
        <a:spcAft>
          <a:spcPct val="0"/>
        </a:spcAft>
        <a:buClr>
          <a:srgbClr val="000066"/>
        </a:buClr>
        <a:buFont typeface="Wingdings 2" pitchFamily="18" charset="2"/>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dictionary.reference.com/browse/chang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hyperlink" Target="http://dictionary.reference.com/browse/managemen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0.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9.png"/><Relationship Id="rId4" Type="http://schemas.openxmlformats.org/officeDocument/2006/relationships/image" Target="../media/image28.jpeg"/><Relationship Id="rId9"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8"/>
          <p:cNvSpPr>
            <a:spLocks noGrp="1" noChangeArrowheads="1"/>
          </p:cNvSpPr>
          <p:nvPr>
            <p:ph type="ftr" sz="quarter" idx="10"/>
          </p:nvPr>
        </p:nvSpPr>
        <p:spPr>
          <a:xfrm>
            <a:off x="3124200" y="6488113"/>
            <a:ext cx="2895600" cy="271462"/>
          </a:xfrm>
          <a:noFill/>
        </p:spPr>
        <p:txBody>
          <a:bodyPr/>
          <a:lstStyle/>
          <a:p>
            <a:r>
              <a:rPr lang="en-US" smtClean="0"/>
              <a:t>Integrity - Service - Innovation</a:t>
            </a:r>
          </a:p>
        </p:txBody>
      </p:sp>
      <p:sp>
        <p:nvSpPr>
          <p:cNvPr id="27650" name="Rectangle 9"/>
          <p:cNvSpPr>
            <a:spLocks noGrp="1" noChangeArrowheads="1"/>
          </p:cNvSpPr>
          <p:nvPr>
            <p:ph type="ctrTitle"/>
          </p:nvPr>
        </p:nvSpPr>
        <p:spPr/>
        <p:txBody>
          <a:bodyPr/>
          <a:lstStyle/>
          <a:p>
            <a:pPr eaLnBrk="1" hangingPunct="1"/>
            <a:r>
              <a:rPr lang="en-US" smtClean="0"/>
              <a:t/>
            </a:r>
            <a:br>
              <a:rPr lang="en-US" smtClean="0"/>
            </a:br>
            <a:r>
              <a:rPr lang="en-US" smtClean="0"/>
              <a:t>Lean6 Program</a:t>
            </a:r>
          </a:p>
        </p:txBody>
      </p:sp>
      <p:sp>
        <p:nvSpPr>
          <p:cNvPr id="27651" name="Rectangle 10" descr="Making Every Day Count logo"/>
          <p:cNvSpPr>
            <a:spLocks noGrp="1" noChangeArrowheads="1"/>
          </p:cNvSpPr>
          <p:nvPr>
            <p:ph type="subTitle" idx="1"/>
          </p:nvPr>
        </p:nvSpPr>
        <p:spPr/>
        <p:txBody>
          <a:bodyPr/>
          <a:lstStyle/>
          <a:p>
            <a:pPr eaLnBrk="1" hangingPunct="1"/>
            <a:r>
              <a:rPr lang="en-US" dirty="0" smtClean="0"/>
              <a:t>Jeff Carrillo </a:t>
            </a:r>
          </a:p>
          <a:p>
            <a:pPr eaLnBrk="1" hangingPunct="1"/>
            <a:r>
              <a:rPr lang="en-US" dirty="0" smtClean="0"/>
              <a:t>Lean Six Cleveland</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411163" y="182563"/>
            <a:ext cx="8226425" cy="411162"/>
          </a:xfrm>
          <a:prstGeom prst="rect">
            <a:avLst/>
          </a:prstGeom>
          <a:noFill/>
          <a:ln w="9525" algn="ctr">
            <a:noFill/>
            <a:miter lim="800000"/>
            <a:headEnd/>
            <a:tailEnd/>
          </a:ln>
        </p:spPr>
        <p:txBody>
          <a:bodyPr/>
          <a:lstStyle/>
          <a:p>
            <a:pPr eaLnBrk="0" hangingPunct="0"/>
            <a:r>
              <a:rPr lang="en-US" sz="2400" b="1">
                <a:solidFill>
                  <a:srgbClr val="000066"/>
                </a:solidFill>
              </a:rPr>
              <a:t>Lean6</a:t>
            </a:r>
          </a:p>
        </p:txBody>
      </p:sp>
      <p:sp>
        <p:nvSpPr>
          <p:cNvPr id="55298" name="_s1033"/>
          <p:cNvSpPr>
            <a:spLocks noChangeArrowheads="1"/>
          </p:cNvSpPr>
          <p:nvPr/>
        </p:nvSpPr>
        <p:spPr bwMode="auto">
          <a:xfrm>
            <a:off x="2057400" y="1143000"/>
            <a:ext cx="4051300" cy="365125"/>
          </a:xfrm>
          <a:prstGeom prst="bevel">
            <a:avLst>
              <a:gd name="adj" fmla="val 13245"/>
            </a:avLst>
          </a:prstGeom>
          <a:solidFill>
            <a:srgbClr val="83AACB"/>
          </a:solidFill>
          <a:ln w="9525">
            <a:solidFill>
              <a:srgbClr val="83AACB"/>
            </a:solidFill>
            <a:miter lim="800000"/>
            <a:headEnd/>
            <a:tailEnd/>
          </a:ln>
        </p:spPr>
        <p:txBody>
          <a:bodyPr wrap="none" lIns="0" tIns="0" rIns="0" bIns="0" anchor="ctr"/>
          <a:lstStyle/>
          <a:p>
            <a:pPr marL="228600" indent="-228600" algn="ctr">
              <a:spcBef>
                <a:spcPct val="50000"/>
              </a:spcBef>
            </a:pPr>
            <a:r>
              <a:rPr lang="en-US" sz="2000" b="1">
                <a:solidFill>
                  <a:schemeClr val="bg1"/>
                </a:solidFill>
              </a:rPr>
              <a:t>Core Lean6 Trained/Certified</a:t>
            </a:r>
          </a:p>
        </p:txBody>
      </p:sp>
      <p:sp>
        <p:nvSpPr>
          <p:cNvPr id="55299" name="_s1033"/>
          <p:cNvSpPr>
            <a:spLocks noChangeArrowheads="1"/>
          </p:cNvSpPr>
          <p:nvPr/>
        </p:nvSpPr>
        <p:spPr bwMode="auto">
          <a:xfrm>
            <a:off x="317500" y="4206875"/>
            <a:ext cx="3581400" cy="365125"/>
          </a:xfrm>
          <a:prstGeom prst="bevel">
            <a:avLst>
              <a:gd name="adj" fmla="val 13245"/>
            </a:avLst>
          </a:prstGeom>
          <a:solidFill>
            <a:srgbClr val="83AACB"/>
          </a:solidFill>
          <a:ln w="9525">
            <a:solidFill>
              <a:srgbClr val="83AACB"/>
            </a:solidFill>
            <a:miter lim="800000"/>
            <a:headEnd/>
            <a:tailEnd/>
          </a:ln>
        </p:spPr>
        <p:txBody>
          <a:bodyPr wrap="none" lIns="0" tIns="0" rIns="0" bIns="0" anchor="ctr"/>
          <a:lstStyle/>
          <a:p>
            <a:pPr marL="228600" indent="-228600" algn="ctr">
              <a:spcBef>
                <a:spcPct val="50000"/>
              </a:spcBef>
              <a:buFont typeface="Wingdings 2" pitchFamily="18" charset="2"/>
              <a:buNone/>
            </a:pPr>
            <a:r>
              <a:rPr lang="en-US" sz="2000" b="1">
                <a:solidFill>
                  <a:schemeClr val="bg1"/>
                </a:solidFill>
              </a:rPr>
              <a:t>Project Accomplishments</a:t>
            </a:r>
          </a:p>
        </p:txBody>
      </p:sp>
      <p:sp>
        <p:nvSpPr>
          <p:cNvPr id="55300" name="Date Placeholder 3"/>
          <p:cNvSpPr txBox="1">
            <a:spLocks noGrp="1"/>
          </p:cNvSpPr>
          <p:nvPr/>
        </p:nvSpPr>
        <p:spPr bwMode="auto">
          <a:xfrm>
            <a:off x="400050" y="6491288"/>
            <a:ext cx="1905000" cy="261937"/>
          </a:xfrm>
          <a:prstGeom prst="rect">
            <a:avLst/>
          </a:prstGeom>
          <a:noFill/>
          <a:ln w="9525">
            <a:noFill/>
            <a:miter lim="800000"/>
            <a:headEnd/>
            <a:tailEnd/>
          </a:ln>
        </p:spPr>
        <p:txBody>
          <a:bodyPr anchor="b"/>
          <a:lstStyle/>
          <a:p>
            <a:fld id="{CCF5C482-248B-4DBA-AD19-A38B2B29B412}" type="datetime1">
              <a:rPr lang="en-US" sz="800">
                <a:solidFill>
                  <a:srgbClr val="333333"/>
                </a:solidFill>
              </a:rPr>
              <a:pPr/>
              <a:t>3/8/2012</a:t>
            </a:fld>
            <a:endParaRPr lang="en-US" sz="800">
              <a:solidFill>
                <a:srgbClr val="333333"/>
              </a:solidFill>
            </a:endParaRPr>
          </a:p>
        </p:txBody>
      </p:sp>
      <p:sp>
        <p:nvSpPr>
          <p:cNvPr id="55301" name="Rectangle 9"/>
          <p:cNvSpPr txBox="1">
            <a:spLocks noGrp="1" noChangeArrowheads="1"/>
          </p:cNvSpPr>
          <p:nvPr/>
        </p:nvSpPr>
        <p:spPr bwMode="auto">
          <a:xfrm>
            <a:off x="3124200" y="6488113"/>
            <a:ext cx="2895600" cy="271462"/>
          </a:xfrm>
          <a:prstGeom prst="rect">
            <a:avLst/>
          </a:prstGeom>
          <a:noFill/>
          <a:ln w="9525">
            <a:noFill/>
            <a:miter lim="800000"/>
            <a:headEnd/>
            <a:tailEnd/>
          </a:ln>
        </p:spPr>
        <p:txBody>
          <a:bodyPr anchor="b"/>
          <a:lstStyle/>
          <a:p>
            <a:pPr algn="ctr"/>
            <a:r>
              <a:rPr lang="en-US" sz="1200" b="1">
                <a:solidFill>
                  <a:srgbClr val="292929"/>
                </a:solidFill>
              </a:rPr>
              <a:t>Integrity - Service - Innovation</a:t>
            </a:r>
          </a:p>
        </p:txBody>
      </p:sp>
      <p:sp>
        <p:nvSpPr>
          <p:cNvPr id="55302" name="Slide Number Placeholder 5"/>
          <p:cNvSpPr txBox="1">
            <a:spLocks noGrp="1"/>
          </p:cNvSpPr>
          <p:nvPr/>
        </p:nvSpPr>
        <p:spPr bwMode="auto">
          <a:xfrm>
            <a:off x="6907213" y="6496050"/>
            <a:ext cx="1905000" cy="252413"/>
          </a:xfrm>
          <a:prstGeom prst="rect">
            <a:avLst/>
          </a:prstGeom>
          <a:noFill/>
          <a:ln w="9525">
            <a:noFill/>
            <a:miter lim="800000"/>
            <a:headEnd/>
            <a:tailEnd/>
          </a:ln>
        </p:spPr>
        <p:txBody>
          <a:bodyPr anchor="b"/>
          <a:lstStyle/>
          <a:p>
            <a:pPr algn="r"/>
            <a:fld id="{995DD2ED-FD95-4863-B144-94845588BEBD}" type="slidenum">
              <a:rPr lang="en-US" sz="1000" b="1">
                <a:solidFill>
                  <a:srgbClr val="292929"/>
                </a:solidFill>
              </a:rPr>
              <a:pPr algn="r"/>
              <a:t>10</a:t>
            </a:fld>
            <a:endParaRPr lang="en-US" sz="1000" b="1">
              <a:solidFill>
                <a:srgbClr val="292929"/>
              </a:solidFill>
            </a:endParaRPr>
          </a:p>
        </p:txBody>
      </p:sp>
      <p:sp>
        <p:nvSpPr>
          <p:cNvPr id="55303" name="_s1033"/>
          <p:cNvSpPr>
            <a:spLocks noChangeArrowheads="1"/>
          </p:cNvSpPr>
          <p:nvPr/>
        </p:nvSpPr>
        <p:spPr bwMode="auto">
          <a:xfrm>
            <a:off x="4686300" y="3657600"/>
            <a:ext cx="4051300" cy="365125"/>
          </a:xfrm>
          <a:prstGeom prst="bevel">
            <a:avLst>
              <a:gd name="adj" fmla="val 13245"/>
            </a:avLst>
          </a:prstGeom>
          <a:solidFill>
            <a:srgbClr val="83AACB"/>
          </a:solidFill>
          <a:ln w="9525">
            <a:solidFill>
              <a:srgbClr val="83AACB"/>
            </a:solidFill>
            <a:miter lim="800000"/>
            <a:headEnd/>
            <a:tailEnd/>
          </a:ln>
        </p:spPr>
        <p:txBody>
          <a:bodyPr wrap="none" lIns="0" tIns="0" rIns="0" bIns="0" anchor="ctr"/>
          <a:lstStyle/>
          <a:p>
            <a:pPr marL="228600" indent="-228600" algn="ctr">
              <a:spcBef>
                <a:spcPct val="50000"/>
              </a:spcBef>
            </a:pPr>
            <a:r>
              <a:rPr lang="en-US" sz="2000" b="1">
                <a:solidFill>
                  <a:schemeClr val="bg1"/>
                </a:solidFill>
              </a:rPr>
              <a:t>Agency Lean6 Trained/Certified</a:t>
            </a:r>
          </a:p>
        </p:txBody>
      </p:sp>
      <p:graphicFrame>
        <p:nvGraphicFramePr>
          <p:cNvPr id="65672" name="Group 136"/>
          <p:cNvGraphicFramePr>
            <a:graphicFrameLocks noGrp="1"/>
          </p:cNvGraphicFramePr>
          <p:nvPr/>
        </p:nvGraphicFramePr>
        <p:xfrm>
          <a:off x="115888" y="4572000"/>
          <a:ext cx="4021137" cy="1143000"/>
        </p:xfrm>
        <a:graphic>
          <a:graphicData uri="http://schemas.openxmlformats.org/drawingml/2006/table">
            <a:tbl>
              <a:tblPr/>
              <a:tblGrid>
                <a:gridCol w="803275"/>
                <a:gridCol w="804862"/>
                <a:gridCol w="804863"/>
                <a:gridCol w="804862"/>
                <a:gridCol w="803275"/>
              </a:tblGrid>
              <a:tr h="2794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1" u="none" strike="noStrike" cap="none" normalizeH="0" baseline="0" smtClean="0">
                          <a:ln>
                            <a:noFill/>
                          </a:ln>
                          <a:solidFill>
                            <a:srgbClr val="000066"/>
                          </a:solidFill>
                          <a:effectLst/>
                          <a:latin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Prior Yrs.</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9FCAD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FY10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9FCAD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FY11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9FCAD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CUM.</a:t>
                      </a: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9FCAD3"/>
                    </a:solidFill>
                  </a:tcPr>
                </a:tc>
              </a:tr>
              <a:tr h="4318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Black Belt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2060"/>
                          </a:solidFill>
                          <a:effectLst/>
                          <a:latin typeface="Calibri" pitchFamily="34" charset="0"/>
                        </a:rPr>
                        <a:t>148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2060"/>
                          </a:solidFill>
                          <a:effectLst/>
                          <a:latin typeface="Calibri" pitchFamily="34" charset="0"/>
                        </a:rPr>
                        <a:t>82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2060"/>
                          </a:solidFill>
                          <a:effectLst/>
                          <a:latin typeface="Calibri" pitchFamily="34" charset="0"/>
                        </a:rPr>
                        <a:t>16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2060"/>
                          </a:solidFill>
                          <a:effectLst/>
                          <a:latin typeface="Calibri" pitchFamily="34" charset="0"/>
                        </a:rPr>
                        <a:t>246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Green Belt</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66"/>
                        </a:solidFill>
                        <a:effectLst/>
                        <a:latin typeface="Arial"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2060"/>
                          </a:solidFill>
                          <a:effectLst/>
                          <a:latin typeface="Calibri" pitchFamily="34" charset="0"/>
                        </a:rPr>
                        <a:t>226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2060"/>
                          </a:solidFill>
                          <a:effectLst/>
                          <a:latin typeface="Calibri" pitchFamily="34" charset="0"/>
                        </a:rPr>
                        <a:t>108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2060"/>
                          </a:solidFill>
                          <a:effectLst/>
                          <a:latin typeface="Calibri" pitchFamily="34" charset="0"/>
                        </a:rPr>
                        <a:t>38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2060"/>
                          </a:solidFill>
                          <a:effectLst/>
                          <a:latin typeface="Calibri" pitchFamily="34" charset="0"/>
                        </a:rPr>
                        <a:t>372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5681" name="Group 145"/>
          <p:cNvGraphicFramePr>
            <a:graphicFrameLocks noGrp="1"/>
          </p:cNvGraphicFramePr>
          <p:nvPr/>
        </p:nvGraphicFramePr>
        <p:xfrm>
          <a:off x="1701800" y="1524000"/>
          <a:ext cx="4749800" cy="1828801"/>
        </p:xfrm>
        <a:graphic>
          <a:graphicData uri="http://schemas.openxmlformats.org/drawingml/2006/table">
            <a:tbl>
              <a:tblPr/>
              <a:tblGrid>
                <a:gridCol w="884238"/>
                <a:gridCol w="771525"/>
                <a:gridCol w="776287"/>
                <a:gridCol w="773113"/>
                <a:gridCol w="771525"/>
                <a:gridCol w="773112"/>
              </a:tblGrid>
              <a:tr h="257175">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1" u="none" strike="noStrike" cap="none" normalizeH="0" baseline="0" smtClean="0">
                          <a:ln>
                            <a:noFill/>
                          </a:ln>
                          <a:solidFill>
                            <a:srgbClr val="000066"/>
                          </a:solidFill>
                          <a:effectLst/>
                          <a:latin typeface="Arial" charset="0"/>
                        </a:rPr>
                        <a:t> </a:t>
                      </a:r>
                      <a:r>
                        <a:rPr kumimoji="0" lang="en-US" sz="1100" b="0" i="1" u="none" strike="noStrike" cap="none" normalizeH="0" baseline="0" smtClean="0">
                          <a:ln>
                            <a:noFill/>
                          </a:ln>
                          <a:solidFill>
                            <a:srgbClr val="000066"/>
                          </a:solidFill>
                          <a:effectLst/>
                          <a:latin typeface="Arial" charset="0"/>
                        </a:rPr>
                        <a:t> </a:t>
                      </a:r>
                      <a:endParaRPr kumimoji="0" lang="en-US" sz="1100" b="1" i="1" u="none" strike="noStrike" cap="none" normalizeH="0" baseline="0" smtClean="0">
                        <a:ln>
                          <a:noFill/>
                        </a:ln>
                        <a:solidFill>
                          <a:srgbClr val="000066"/>
                        </a:solidFill>
                        <a:effectLst/>
                        <a:latin typeface="Arial" charset="0"/>
                      </a:endParaRPr>
                    </a:p>
                  </a:txBody>
                  <a:tcPr marL="9525" marR="9525" marT="9525"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Prior Yrs.</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9FCAD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FY10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9FCAD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FY11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9FCAD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CUM.</a:t>
                      </a: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9FCAD3"/>
                    </a:solidFill>
                  </a:tcPr>
                </a:tc>
              </a:tr>
              <a:tr h="398463">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TRAINED</a:t>
                      </a:r>
                    </a:p>
                  </a:txBody>
                  <a:tcPr marL="85725" marR="9525" marT="9525"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66"/>
                        </a:solidFill>
                        <a:effectLst/>
                        <a:latin typeface="Arial"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Master BB</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99"/>
                        </a:solidFill>
                        <a:effectLst/>
                        <a:latin typeface="Arial"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5</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99"/>
                        </a:solidFill>
                        <a:effectLst/>
                        <a:latin typeface="Arial"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6</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99"/>
                        </a:solidFill>
                        <a:effectLst/>
                        <a:latin typeface="Arial"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0</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99"/>
                        </a:solidFill>
                        <a:effectLst/>
                        <a:latin typeface="Arial"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11</a:t>
                      </a:r>
                    </a:p>
                  </a:txBody>
                  <a:tcPr marL="9525" marR="9525" marT="9525"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vMerge="1">
                  <a:txBody>
                    <a:bodyPr/>
                    <a:lstStyle/>
                    <a:p>
                      <a:endParaRPr 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66"/>
                        </a:solidFill>
                        <a:effectLst/>
                        <a:latin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Black Belts</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99"/>
                        </a:solidFill>
                        <a:effectLst/>
                        <a:latin typeface="Arial"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8</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99"/>
                        </a:solidFill>
                        <a:effectLst/>
                        <a:latin typeface="Arial"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2</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99"/>
                        </a:solidFill>
                        <a:effectLst/>
                        <a:latin typeface="Arial"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0</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99"/>
                        </a:solidFill>
                        <a:effectLst/>
                        <a:latin typeface="Arial"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10</a:t>
                      </a:r>
                    </a:p>
                  </a:txBody>
                  <a:tcPr marL="9525" marR="9525" marT="9525"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398463">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CERTIFIED</a:t>
                      </a:r>
                    </a:p>
                  </a:txBody>
                  <a:tcPr marL="85725" marR="9525" marT="9525"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66"/>
                        </a:solidFill>
                        <a:effectLst/>
                        <a:latin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Master BB</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99"/>
                        </a:solidFill>
                        <a:effectLst/>
                        <a:latin typeface="Arial"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1</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99"/>
                        </a:solidFill>
                        <a:effectLst/>
                        <a:latin typeface="Arial"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4</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99"/>
                        </a:solidFill>
                        <a:effectLst/>
                        <a:latin typeface="Arial"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0</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99"/>
                        </a:solidFill>
                        <a:effectLst/>
                        <a:latin typeface="Arial"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5</a:t>
                      </a:r>
                    </a:p>
                  </a:txBody>
                  <a:tcPr marL="9525" marR="9525" marT="9525"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vMerge="1">
                  <a:txBody>
                    <a:bodyPr/>
                    <a:lstStyle/>
                    <a:p>
                      <a:endParaRPr 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66"/>
                        </a:solidFill>
                        <a:effectLst/>
                        <a:latin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Black Belts</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99"/>
                        </a:solidFill>
                        <a:effectLst/>
                        <a:latin typeface="Arial"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8</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99"/>
                        </a:solidFill>
                        <a:effectLst/>
                        <a:latin typeface="Arial"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2</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99"/>
                        </a:solidFill>
                        <a:effectLst/>
                        <a:latin typeface="Arial"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0</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99"/>
                        </a:solidFill>
                        <a:effectLst/>
                        <a:latin typeface="Arial"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10</a:t>
                      </a:r>
                    </a:p>
                  </a:txBody>
                  <a:tcPr marL="9525" marR="9525" marT="9525"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5683" name="Group 147"/>
          <p:cNvGraphicFramePr>
            <a:graphicFrameLocks noGrp="1"/>
          </p:cNvGraphicFramePr>
          <p:nvPr/>
        </p:nvGraphicFramePr>
        <p:xfrm>
          <a:off x="4318000" y="4038600"/>
          <a:ext cx="4660900" cy="2307909"/>
        </p:xfrm>
        <a:graphic>
          <a:graphicData uri="http://schemas.openxmlformats.org/drawingml/2006/table">
            <a:tbl>
              <a:tblPr/>
              <a:tblGrid>
                <a:gridCol w="877888"/>
                <a:gridCol w="757237"/>
                <a:gridCol w="757238"/>
                <a:gridCol w="755650"/>
                <a:gridCol w="755650"/>
                <a:gridCol w="757237"/>
              </a:tblGrid>
              <a:tr h="227013">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1" u="none" strike="noStrike" cap="none" normalizeH="0" baseline="0" smtClean="0">
                          <a:ln>
                            <a:noFill/>
                          </a:ln>
                          <a:solidFill>
                            <a:srgbClr val="000066"/>
                          </a:solidFill>
                          <a:effectLst/>
                          <a:latin typeface="Arial" charset="0"/>
                        </a:rPr>
                        <a:t> </a:t>
                      </a:r>
                      <a:r>
                        <a:rPr kumimoji="0" lang="en-US" sz="1100" b="0" i="1" u="none" strike="noStrike" cap="none" normalizeH="0" baseline="0" smtClean="0">
                          <a:ln>
                            <a:noFill/>
                          </a:ln>
                          <a:solidFill>
                            <a:srgbClr val="000066"/>
                          </a:solidFill>
                          <a:effectLst/>
                          <a:latin typeface="Arial" charset="0"/>
                        </a:rPr>
                        <a:t> </a:t>
                      </a:r>
                      <a:endParaRPr kumimoji="0" lang="en-US" sz="1100" b="1" i="1" u="none" strike="noStrike" cap="none" normalizeH="0" baseline="0" smtClean="0">
                        <a:ln>
                          <a:noFill/>
                        </a:ln>
                        <a:solidFill>
                          <a:srgbClr val="000066"/>
                        </a:solidFill>
                        <a:effectLst/>
                        <a:latin typeface="Arial" charset="0"/>
                      </a:endParaRPr>
                    </a:p>
                  </a:txBody>
                  <a:tcPr marL="9525" marR="9525" marT="9525"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Prior Yrs.</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9FCAD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FY10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9FCAD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FY11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9FCAD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CUM.</a:t>
                      </a: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9FCAD3"/>
                    </a:solidFill>
                  </a:tcPr>
                </a:tc>
              </a:tr>
              <a:tr h="350838">
                <a:tc row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TRAINED</a:t>
                      </a:r>
                    </a:p>
                  </a:txBody>
                  <a:tcPr marL="85725" marR="9525" marT="9525"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Master BB</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2</a:t>
                      </a: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9725">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Black Belts</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136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18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18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172</a:t>
                      </a: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9725">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Green Belts</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2340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567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282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3189</a:t>
                      </a: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350838">
                <a:tc row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CERTIFIED</a:t>
                      </a:r>
                    </a:p>
                  </a:txBody>
                  <a:tcPr marL="85725" marR="9525" marT="9525"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Master BB</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0</a:t>
                      </a: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9725">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Black Belts</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50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39</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97</a:t>
                      </a: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9725">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66"/>
                          </a:solidFill>
                          <a:effectLst/>
                          <a:latin typeface="Arial" charset="0"/>
                        </a:rPr>
                        <a:t>Green Belts</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723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405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225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99"/>
                          </a:solidFill>
                          <a:effectLst/>
                          <a:latin typeface="Arial" charset="0"/>
                        </a:rPr>
                        <a:t>1353</a:t>
                      </a: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lide Number Placeholder 1"/>
          <p:cNvSpPr txBox="1">
            <a:spLocks noGrp="1"/>
          </p:cNvSpPr>
          <p:nvPr/>
        </p:nvSpPr>
        <p:spPr bwMode="auto">
          <a:xfrm>
            <a:off x="8686800" y="6604000"/>
            <a:ext cx="457200" cy="304800"/>
          </a:xfrm>
          <a:prstGeom prst="rect">
            <a:avLst/>
          </a:prstGeom>
          <a:noFill/>
          <a:ln w="9525">
            <a:noFill/>
            <a:miter lim="800000"/>
            <a:headEnd/>
            <a:tailEnd/>
          </a:ln>
        </p:spPr>
        <p:txBody>
          <a:bodyPr/>
          <a:lstStyle/>
          <a:p>
            <a:pPr algn="r" fontAlgn="auto">
              <a:spcBef>
                <a:spcPts val="0"/>
              </a:spcBef>
              <a:spcAft>
                <a:spcPts val="0"/>
              </a:spcAft>
              <a:buFont typeface="Wingdings 2" pitchFamily="18" charset="2"/>
              <a:buChar char=""/>
              <a:defRPr/>
            </a:pPr>
            <a:fld id="{3E87A596-5E1F-4157-8D38-A005113D4EE9}" type="slidenum">
              <a:rPr lang="en-US" sz="1200" kern="0">
                <a:solidFill>
                  <a:srgbClr val="FFFFFF"/>
                </a:solidFill>
                <a:latin typeface="Arial Narrow" pitchFamily="34" charset="0"/>
              </a:rPr>
              <a:pPr algn="r" fontAlgn="auto">
                <a:spcBef>
                  <a:spcPts val="0"/>
                </a:spcBef>
                <a:spcAft>
                  <a:spcPts val="0"/>
                </a:spcAft>
                <a:buFont typeface="Wingdings 2" pitchFamily="18" charset="2"/>
                <a:buChar char=""/>
                <a:defRPr/>
              </a:pPr>
              <a:t>11</a:t>
            </a:fld>
            <a:endParaRPr lang="en-US" sz="1200" kern="0">
              <a:solidFill>
                <a:srgbClr val="FFFFFF"/>
              </a:solidFill>
              <a:latin typeface="Arial Narrow" pitchFamily="34" charset="0"/>
            </a:endParaRPr>
          </a:p>
        </p:txBody>
      </p:sp>
      <p:grpSp>
        <p:nvGrpSpPr>
          <p:cNvPr id="57346" name="Group 94"/>
          <p:cNvGrpSpPr>
            <a:grpSpLocks/>
          </p:cNvGrpSpPr>
          <p:nvPr/>
        </p:nvGrpSpPr>
        <p:grpSpPr bwMode="auto">
          <a:xfrm>
            <a:off x="0" y="0"/>
            <a:ext cx="9144000" cy="6751638"/>
            <a:chOff x="0" y="0"/>
            <a:chExt cx="9144000" cy="6751310"/>
          </a:xfrm>
        </p:grpSpPr>
        <p:sp>
          <p:nvSpPr>
            <p:cNvPr id="105" name="Rectangle 27"/>
            <p:cNvSpPr>
              <a:spLocks noChangeArrowheads="1"/>
            </p:cNvSpPr>
            <p:nvPr/>
          </p:nvSpPr>
          <p:spPr bwMode="auto">
            <a:xfrm>
              <a:off x="762000" y="3778336"/>
              <a:ext cx="8229600" cy="609600"/>
            </a:xfrm>
            <a:prstGeom prst="rect">
              <a:avLst/>
            </a:prstGeom>
            <a:gradFill flip="none" rotWithShape="1">
              <a:gsLst>
                <a:gs pos="0">
                  <a:srgbClr val="FF9966">
                    <a:gamma/>
                    <a:shade val="94118"/>
                    <a:invGamma/>
                  </a:srgbClr>
                </a:gs>
                <a:gs pos="50000">
                  <a:srgbClr val="FF9966">
                    <a:alpha val="59000"/>
                  </a:srgbClr>
                </a:gs>
                <a:gs pos="100000">
                  <a:srgbClr val="FF9966">
                    <a:gamma/>
                    <a:shade val="94118"/>
                    <a:invGamma/>
                  </a:srgbClr>
                </a:gs>
              </a:gsLst>
              <a:lin ang="2700000" scaled="1"/>
              <a:tileRect/>
            </a:gradFill>
            <a:ln w="28575">
              <a:noFill/>
              <a:miter lim="800000"/>
              <a:headEnd/>
              <a:tailEnd/>
            </a:ln>
            <a:effectLst/>
          </p:spPr>
          <p:txBody>
            <a:bodyPr wrap="none" anchor="ctr"/>
            <a:lstStyle/>
            <a:p>
              <a:pPr algn="ctr" fontAlgn="auto">
                <a:spcBef>
                  <a:spcPts val="0"/>
                </a:spcBef>
                <a:spcAft>
                  <a:spcPts val="0"/>
                </a:spcAft>
                <a:buFont typeface="Wingdings 2" pitchFamily="18" charset="2"/>
                <a:buChar char=""/>
                <a:defRPr/>
              </a:pPr>
              <a:endParaRPr lang="en-US" sz="1000" kern="0">
                <a:solidFill>
                  <a:sysClr val="windowText" lastClr="000000"/>
                </a:solidFill>
                <a:latin typeface="Arial Narrow" pitchFamily="34" charset="0"/>
              </a:endParaRPr>
            </a:p>
          </p:txBody>
        </p:sp>
        <p:sp>
          <p:nvSpPr>
            <p:cNvPr id="106" name="Rectangle 28"/>
            <p:cNvSpPr>
              <a:spLocks noChangeArrowheads="1"/>
            </p:cNvSpPr>
            <p:nvPr/>
          </p:nvSpPr>
          <p:spPr bwMode="auto">
            <a:xfrm>
              <a:off x="762000" y="4387936"/>
              <a:ext cx="8229600" cy="609600"/>
            </a:xfrm>
            <a:prstGeom prst="rect">
              <a:avLst/>
            </a:prstGeom>
            <a:gradFill rotWithShape="1">
              <a:gsLst>
                <a:gs pos="0">
                  <a:srgbClr val="3FFF3F">
                    <a:gamma/>
                    <a:shade val="94118"/>
                    <a:invGamma/>
                  </a:srgbClr>
                </a:gs>
                <a:gs pos="50000">
                  <a:srgbClr val="3FFF3F">
                    <a:alpha val="59000"/>
                  </a:srgbClr>
                </a:gs>
                <a:gs pos="100000">
                  <a:srgbClr val="3FFF3F">
                    <a:gamma/>
                    <a:shade val="94118"/>
                    <a:invGamma/>
                  </a:srgbClr>
                </a:gs>
              </a:gsLst>
              <a:lin ang="5400000" scaled="1"/>
            </a:gradFill>
            <a:ln w="28575">
              <a:solidFill>
                <a:schemeClr val="bg1"/>
              </a:solidFill>
              <a:miter lim="800000"/>
              <a:headEnd/>
              <a:tailEnd/>
            </a:ln>
            <a:effectLst/>
          </p:spPr>
          <p:txBody>
            <a:bodyPr wrap="none" anchor="ctr"/>
            <a:lstStyle/>
            <a:p>
              <a:pPr algn="ctr" fontAlgn="auto">
                <a:spcBef>
                  <a:spcPts val="0"/>
                </a:spcBef>
                <a:spcAft>
                  <a:spcPts val="0"/>
                </a:spcAft>
                <a:buFont typeface="Wingdings 2" pitchFamily="18" charset="2"/>
                <a:buChar char=""/>
                <a:defRPr/>
              </a:pPr>
              <a:endParaRPr lang="en-US" sz="1000" kern="0">
                <a:solidFill>
                  <a:sysClr val="windowText" lastClr="000000"/>
                </a:solidFill>
                <a:latin typeface="Arial Narrow" pitchFamily="34" charset="0"/>
              </a:endParaRPr>
            </a:p>
          </p:txBody>
        </p:sp>
        <p:sp>
          <p:nvSpPr>
            <p:cNvPr id="107" name="Rectangle 29"/>
            <p:cNvSpPr>
              <a:spLocks noChangeArrowheads="1"/>
            </p:cNvSpPr>
            <p:nvPr/>
          </p:nvSpPr>
          <p:spPr bwMode="auto">
            <a:xfrm>
              <a:off x="762000" y="4997207"/>
              <a:ext cx="8229600" cy="609570"/>
            </a:xfrm>
            <a:prstGeom prst="rect">
              <a:avLst/>
            </a:prstGeom>
            <a:gradFill flip="none" rotWithShape="1">
              <a:gsLst>
                <a:gs pos="100000">
                  <a:srgbClr val="FFFFFF">
                    <a:lumMod val="75000"/>
                  </a:srgbClr>
                </a:gs>
                <a:gs pos="0">
                  <a:srgbClr val="FFFFFF">
                    <a:lumMod val="85000"/>
                  </a:srgbClr>
                </a:gs>
                <a:gs pos="100000">
                  <a:srgbClr val="FF9966">
                    <a:gamma/>
                    <a:shade val="94118"/>
                    <a:invGamma/>
                  </a:srgbClr>
                </a:gs>
              </a:gsLst>
              <a:lin ang="2700000" scaled="1"/>
              <a:tileRect/>
            </a:gradFill>
            <a:ln w="28575">
              <a:solidFill>
                <a:schemeClr val="bg1"/>
              </a:solidFill>
              <a:miter lim="800000"/>
              <a:headEnd/>
              <a:tailEnd/>
            </a:ln>
          </p:spPr>
          <p:txBody>
            <a:bodyPr wrap="none" anchor="ctr"/>
            <a:lstStyle/>
            <a:p>
              <a:pPr algn="ctr" fontAlgn="auto">
                <a:spcBef>
                  <a:spcPts val="0"/>
                </a:spcBef>
                <a:spcAft>
                  <a:spcPts val="0"/>
                </a:spcAft>
                <a:buFont typeface="Wingdings 2" pitchFamily="18" charset="2"/>
                <a:buChar char=""/>
                <a:defRPr/>
              </a:pPr>
              <a:endParaRPr lang="en-US" sz="1000" kern="0">
                <a:solidFill>
                  <a:sysClr val="windowText" lastClr="000000"/>
                </a:solidFill>
                <a:latin typeface="Arial Narrow" pitchFamily="34" charset="0"/>
              </a:endParaRPr>
            </a:p>
          </p:txBody>
        </p:sp>
        <p:sp>
          <p:nvSpPr>
            <p:cNvPr id="108" name="Rectangle 30"/>
            <p:cNvSpPr>
              <a:spLocks noChangeArrowheads="1"/>
            </p:cNvSpPr>
            <p:nvPr/>
          </p:nvSpPr>
          <p:spPr bwMode="auto">
            <a:xfrm>
              <a:off x="762000" y="5606778"/>
              <a:ext cx="8229600" cy="609570"/>
            </a:xfrm>
            <a:prstGeom prst="rect">
              <a:avLst/>
            </a:prstGeom>
            <a:solidFill>
              <a:srgbClr val="009999"/>
            </a:solidFill>
            <a:ln w="28575">
              <a:solidFill>
                <a:schemeClr val="bg1"/>
              </a:solidFill>
              <a:miter lim="800000"/>
              <a:headEnd/>
              <a:tailEnd/>
            </a:ln>
          </p:spPr>
          <p:txBody>
            <a:bodyPr wrap="none" anchor="ctr"/>
            <a:lstStyle/>
            <a:p>
              <a:pPr algn="ctr" fontAlgn="auto">
                <a:spcBef>
                  <a:spcPts val="0"/>
                </a:spcBef>
                <a:spcAft>
                  <a:spcPts val="0"/>
                </a:spcAft>
                <a:buFont typeface="Wingdings 2" pitchFamily="18" charset="2"/>
                <a:buChar char=""/>
                <a:defRPr/>
              </a:pPr>
              <a:endParaRPr lang="en-US" sz="1000" kern="0">
                <a:solidFill>
                  <a:sysClr val="windowText" lastClr="000000"/>
                </a:solidFill>
                <a:latin typeface="Arial Narrow" pitchFamily="34" charset="0"/>
              </a:endParaRPr>
            </a:p>
          </p:txBody>
        </p:sp>
        <p:sp>
          <p:nvSpPr>
            <p:cNvPr id="109" name="Snip Same Side Corner Rectangle 108"/>
            <p:cNvSpPr/>
            <p:nvPr/>
          </p:nvSpPr>
          <p:spPr>
            <a:xfrm rot="16200000">
              <a:off x="266699" y="3892635"/>
              <a:ext cx="609601" cy="381000"/>
            </a:xfrm>
            <a:prstGeom prst="snip2SameRect">
              <a:avLst/>
            </a:prstGeom>
            <a:solidFill>
              <a:srgbClr val="CC33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buFont typeface="Wingdings 2" pitchFamily="18" charset="2"/>
                <a:buChar char=""/>
                <a:defRPr/>
              </a:pPr>
              <a:endParaRPr lang="en-US" sz="1000" kern="0">
                <a:solidFill>
                  <a:srgbClr val="FFFFFF"/>
                </a:solidFill>
                <a:latin typeface="Arial Narrow" pitchFamily="34" charset="0"/>
              </a:endParaRPr>
            </a:p>
          </p:txBody>
        </p:sp>
        <p:sp>
          <p:nvSpPr>
            <p:cNvPr id="110" name="Snip Same Side Corner Rectangle 109"/>
            <p:cNvSpPr/>
            <p:nvPr/>
          </p:nvSpPr>
          <p:spPr>
            <a:xfrm rot="16200000">
              <a:off x="266700" y="4502236"/>
              <a:ext cx="609599" cy="381000"/>
            </a:xfrm>
            <a:prstGeom prst="snip2SameRect">
              <a:avLst/>
            </a:prstGeom>
            <a:solidFill>
              <a:srgbClr val="00B05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buFont typeface="Wingdings 2" pitchFamily="18" charset="2"/>
                <a:buChar char=""/>
                <a:defRPr/>
              </a:pPr>
              <a:endParaRPr lang="en-US" sz="1000" kern="0">
                <a:solidFill>
                  <a:srgbClr val="FFFFFF"/>
                </a:solidFill>
                <a:latin typeface="Arial Narrow" pitchFamily="34" charset="0"/>
              </a:endParaRPr>
            </a:p>
          </p:txBody>
        </p:sp>
        <p:sp>
          <p:nvSpPr>
            <p:cNvPr id="111" name="Snip Same Side Corner Rectangle 110"/>
            <p:cNvSpPr/>
            <p:nvPr/>
          </p:nvSpPr>
          <p:spPr>
            <a:xfrm rot="16200000">
              <a:off x="266700" y="5111835"/>
              <a:ext cx="609600" cy="381000"/>
            </a:xfrm>
            <a:prstGeom prst="snip2SameRect">
              <a:avLst/>
            </a:prstGeom>
            <a:solidFill>
              <a:srgbClr val="000000">
                <a:lumMod val="50000"/>
                <a:lumOff val="50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buFont typeface="Wingdings 2" pitchFamily="18" charset="2"/>
                <a:buChar char=""/>
                <a:defRPr/>
              </a:pPr>
              <a:endParaRPr lang="en-US" sz="1000" kern="0">
                <a:solidFill>
                  <a:srgbClr val="FFFFFF"/>
                </a:solidFill>
                <a:latin typeface="Arial Narrow" pitchFamily="34" charset="0"/>
              </a:endParaRPr>
            </a:p>
          </p:txBody>
        </p:sp>
        <p:sp>
          <p:nvSpPr>
            <p:cNvPr id="112" name="Snip Same Side Corner Rectangle 111"/>
            <p:cNvSpPr/>
            <p:nvPr/>
          </p:nvSpPr>
          <p:spPr>
            <a:xfrm rot="16200000">
              <a:off x="266700" y="5721435"/>
              <a:ext cx="609600" cy="381000"/>
            </a:xfrm>
            <a:prstGeom prst="snip2SameRect">
              <a:avLst/>
            </a:prstGeom>
            <a:solidFill>
              <a:srgbClr val="BBE0E3">
                <a:lumMod val="50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buFont typeface="Wingdings 2" pitchFamily="18" charset="2"/>
                <a:buChar char=""/>
                <a:defRPr/>
              </a:pPr>
              <a:endParaRPr lang="en-US" sz="1000" kern="0">
                <a:solidFill>
                  <a:srgbClr val="FFFFFF"/>
                </a:solidFill>
                <a:latin typeface="Arial Narrow" pitchFamily="34" charset="0"/>
              </a:endParaRPr>
            </a:p>
          </p:txBody>
        </p:sp>
        <p:sp>
          <p:nvSpPr>
            <p:cNvPr id="113" name="Text Box 12"/>
            <p:cNvSpPr txBox="1">
              <a:spLocks noChangeArrowheads="1"/>
            </p:cNvSpPr>
            <p:nvPr/>
          </p:nvSpPr>
          <p:spPr bwMode="auto">
            <a:xfrm>
              <a:off x="2743200" y="1219141"/>
              <a:ext cx="1371600" cy="400031"/>
            </a:xfrm>
            <a:prstGeom prst="rect">
              <a:avLst/>
            </a:prstGeom>
            <a:noFill/>
            <a:ln w="9525">
              <a:noFill/>
              <a:miter lim="800000"/>
              <a:headEnd/>
              <a:tailEnd/>
            </a:ln>
          </p:spPr>
          <p:txBody>
            <a:bodyPr>
              <a:spAutoFit/>
            </a:bodyPr>
            <a:lstStyle/>
            <a:p>
              <a:pPr algn="ctr" fontAlgn="auto">
                <a:spcBef>
                  <a:spcPct val="50000"/>
                </a:spcBef>
                <a:spcAft>
                  <a:spcPts val="0"/>
                </a:spcAft>
                <a:buFont typeface="Wingdings 2" pitchFamily="18" charset="2"/>
                <a:buChar char=""/>
                <a:defRPr/>
              </a:pPr>
              <a:r>
                <a:rPr lang="en-US" sz="1000" b="1" kern="0" dirty="0">
                  <a:solidFill>
                    <a:sysClr val="windowText" lastClr="000000"/>
                  </a:solidFill>
                  <a:latin typeface="Arial Narrow" pitchFamily="34" charset="0"/>
                </a:rPr>
                <a:t>Customer  Collaboration</a:t>
              </a:r>
            </a:p>
          </p:txBody>
        </p:sp>
        <p:sp>
          <p:nvSpPr>
            <p:cNvPr id="114" name="Text Box 14"/>
            <p:cNvSpPr txBox="1">
              <a:spLocks noChangeArrowheads="1"/>
            </p:cNvSpPr>
            <p:nvPr/>
          </p:nvSpPr>
          <p:spPr bwMode="auto">
            <a:xfrm>
              <a:off x="3124200" y="1600122"/>
              <a:ext cx="1371600" cy="400031"/>
            </a:xfrm>
            <a:prstGeom prst="rect">
              <a:avLst/>
            </a:prstGeom>
            <a:noFill/>
            <a:ln w="9525">
              <a:noFill/>
              <a:miter lim="800000"/>
              <a:headEnd/>
              <a:tailEnd/>
            </a:ln>
          </p:spPr>
          <p:txBody>
            <a:bodyPr>
              <a:spAutoFit/>
            </a:bodyPr>
            <a:lstStyle/>
            <a:p>
              <a:pPr algn="ctr" fontAlgn="auto">
                <a:spcBef>
                  <a:spcPct val="50000"/>
                </a:spcBef>
                <a:spcAft>
                  <a:spcPts val="0"/>
                </a:spcAft>
                <a:buFont typeface="Wingdings 2" pitchFamily="18" charset="2"/>
                <a:buChar char=""/>
                <a:defRPr/>
              </a:pPr>
              <a:r>
                <a:rPr lang="en-US" sz="1000" b="1" kern="0" dirty="0">
                  <a:solidFill>
                    <a:sysClr val="windowText" lastClr="000000"/>
                  </a:solidFill>
                  <a:latin typeface="Arial Narrow" pitchFamily="34" charset="0"/>
                </a:rPr>
                <a:t>Continuous Improvement</a:t>
              </a:r>
            </a:p>
          </p:txBody>
        </p:sp>
        <p:sp>
          <p:nvSpPr>
            <p:cNvPr id="117" name="Text Box 19"/>
            <p:cNvSpPr txBox="1">
              <a:spLocks noChangeArrowheads="1"/>
            </p:cNvSpPr>
            <p:nvPr/>
          </p:nvSpPr>
          <p:spPr bwMode="auto">
            <a:xfrm rot="16200000">
              <a:off x="260366" y="5186104"/>
              <a:ext cx="609570" cy="231775"/>
            </a:xfrm>
            <a:prstGeom prst="rect">
              <a:avLst/>
            </a:prstGeom>
            <a:noFill/>
            <a:ln w="9525">
              <a:noFill/>
              <a:miter lim="800000"/>
              <a:headEnd/>
              <a:tailEnd/>
            </a:ln>
          </p:spPr>
          <p:txBody>
            <a:bodyPr>
              <a:spAutoFit/>
            </a:bodyPr>
            <a:lstStyle/>
            <a:p>
              <a:pPr algn="ctr" fontAlgn="auto">
                <a:spcBef>
                  <a:spcPct val="50000"/>
                </a:spcBef>
                <a:spcAft>
                  <a:spcPts val="0"/>
                </a:spcAft>
                <a:buFont typeface="Wingdings 2" pitchFamily="18" charset="2"/>
                <a:buChar char=""/>
                <a:defRPr/>
              </a:pPr>
              <a:r>
                <a:rPr lang="en-US" sz="900" b="1" kern="0" dirty="0">
                  <a:solidFill>
                    <a:srgbClr val="FFFFFF"/>
                  </a:solidFill>
                  <a:latin typeface="Arial Narrow" pitchFamily="34" charset="0"/>
                </a:rPr>
                <a:t>Internal</a:t>
              </a:r>
            </a:p>
          </p:txBody>
        </p:sp>
        <p:sp>
          <p:nvSpPr>
            <p:cNvPr id="118" name="Text Box 20"/>
            <p:cNvSpPr txBox="1">
              <a:spLocks noChangeArrowheads="1"/>
            </p:cNvSpPr>
            <p:nvPr/>
          </p:nvSpPr>
          <p:spPr bwMode="auto">
            <a:xfrm rot="16200000">
              <a:off x="233380" y="4570184"/>
              <a:ext cx="685767" cy="231775"/>
            </a:xfrm>
            <a:prstGeom prst="rect">
              <a:avLst/>
            </a:prstGeom>
            <a:noFill/>
            <a:ln w="9525">
              <a:noFill/>
              <a:miter lim="800000"/>
              <a:headEnd/>
              <a:tailEnd/>
            </a:ln>
          </p:spPr>
          <p:txBody>
            <a:bodyPr>
              <a:spAutoFit/>
            </a:bodyPr>
            <a:lstStyle/>
            <a:p>
              <a:pPr algn="ctr" fontAlgn="auto">
                <a:spcBef>
                  <a:spcPct val="50000"/>
                </a:spcBef>
                <a:spcAft>
                  <a:spcPts val="0"/>
                </a:spcAft>
                <a:buFont typeface="Wingdings 2" pitchFamily="18" charset="2"/>
                <a:buChar char=""/>
                <a:defRPr/>
              </a:pPr>
              <a:r>
                <a:rPr lang="en-US" sz="900" b="1" kern="0" dirty="0">
                  <a:solidFill>
                    <a:srgbClr val="FFFFFF"/>
                  </a:solidFill>
                  <a:latin typeface="Arial Narrow" pitchFamily="34" charset="0"/>
                </a:rPr>
                <a:t>Financial</a:t>
              </a:r>
            </a:p>
          </p:txBody>
        </p:sp>
        <p:sp>
          <p:nvSpPr>
            <p:cNvPr id="119" name="Text Box 21"/>
            <p:cNvSpPr txBox="1">
              <a:spLocks noChangeArrowheads="1"/>
            </p:cNvSpPr>
            <p:nvPr/>
          </p:nvSpPr>
          <p:spPr bwMode="auto">
            <a:xfrm rot="16200000">
              <a:off x="230205" y="3960614"/>
              <a:ext cx="685767" cy="231775"/>
            </a:xfrm>
            <a:prstGeom prst="rect">
              <a:avLst/>
            </a:prstGeom>
            <a:noFill/>
            <a:ln w="9525">
              <a:noFill/>
              <a:miter lim="800000"/>
              <a:headEnd/>
              <a:tailEnd/>
            </a:ln>
          </p:spPr>
          <p:txBody>
            <a:bodyPr>
              <a:spAutoFit/>
            </a:bodyPr>
            <a:lstStyle/>
            <a:p>
              <a:pPr algn="ctr" fontAlgn="auto">
                <a:spcBef>
                  <a:spcPct val="50000"/>
                </a:spcBef>
                <a:spcAft>
                  <a:spcPts val="0"/>
                </a:spcAft>
                <a:buFont typeface="Wingdings 2" pitchFamily="18" charset="2"/>
                <a:buChar char=""/>
                <a:defRPr/>
              </a:pPr>
              <a:r>
                <a:rPr lang="en-US" sz="900" b="1" kern="0">
                  <a:solidFill>
                    <a:srgbClr val="FFFFFF"/>
                  </a:solidFill>
                  <a:latin typeface="Arial Narrow" pitchFamily="34" charset="0"/>
                </a:rPr>
                <a:t>Customer</a:t>
              </a:r>
            </a:p>
          </p:txBody>
        </p:sp>
        <p:sp>
          <p:nvSpPr>
            <p:cNvPr id="120" name="Oval 37"/>
            <p:cNvSpPr>
              <a:spLocks noChangeArrowheads="1"/>
            </p:cNvSpPr>
            <p:nvPr/>
          </p:nvSpPr>
          <p:spPr bwMode="auto">
            <a:xfrm>
              <a:off x="2286000" y="4464136"/>
              <a:ext cx="1981200" cy="503237"/>
            </a:xfrm>
            <a:prstGeom prst="ellipse">
              <a:avLst/>
            </a:prstGeom>
            <a:solidFill>
              <a:srgbClr val="EAEAEA"/>
            </a:solidFill>
            <a:ln w="9525">
              <a:noFill/>
              <a:round/>
              <a:headEnd/>
              <a:tailEnd/>
            </a:ln>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buFont typeface="Wingdings 2" pitchFamily="18" charset="2"/>
                <a:buChar char=""/>
                <a:defRPr/>
              </a:pPr>
              <a:endParaRPr lang="en-US" sz="1000" kern="0">
                <a:solidFill>
                  <a:sysClr val="windowText" lastClr="000000"/>
                </a:solidFill>
                <a:latin typeface="Arial Narrow" pitchFamily="34" charset="0"/>
              </a:endParaRPr>
            </a:p>
          </p:txBody>
        </p:sp>
        <p:sp>
          <p:nvSpPr>
            <p:cNvPr id="121" name="Oval 40"/>
            <p:cNvSpPr>
              <a:spLocks noChangeArrowheads="1"/>
            </p:cNvSpPr>
            <p:nvPr/>
          </p:nvSpPr>
          <p:spPr bwMode="auto">
            <a:xfrm>
              <a:off x="2286000" y="3854536"/>
              <a:ext cx="1981200" cy="503237"/>
            </a:xfrm>
            <a:prstGeom prst="ellipse">
              <a:avLst/>
            </a:prstGeom>
            <a:solidFill>
              <a:srgbClr val="EAEAEA"/>
            </a:solidFill>
            <a:ln w="9525">
              <a:noFill/>
              <a:round/>
              <a:headEnd/>
              <a:tailEnd/>
            </a:ln>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buFont typeface="Wingdings 2" pitchFamily="18" charset="2"/>
                <a:buChar char=""/>
                <a:defRPr/>
              </a:pPr>
              <a:endParaRPr lang="en-US" sz="1000" kern="0">
                <a:solidFill>
                  <a:sysClr val="windowText" lastClr="000000"/>
                </a:solidFill>
                <a:latin typeface="Arial Narrow" pitchFamily="34" charset="0"/>
              </a:endParaRPr>
            </a:p>
          </p:txBody>
        </p:sp>
        <p:sp>
          <p:nvSpPr>
            <p:cNvPr id="122" name="Oval 43"/>
            <p:cNvSpPr>
              <a:spLocks noChangeArrowheads="1"/>
            </p:cNvSpPr>
            <p:nvPr/>
          </p:nvSpPr>
          <p:spPr bwMode="auto">
            <a:xfrm>
              <a:off x="4572000" y="3854536"/>
              <a:ext cx="1981200" cy="503237"/>
            </a:xfrm>
            <a:prstGeom prst="ellipse">
              <a:avLst/>
            </a:prstGeom>
            <a:solidFill>
              <a:srgbClr val="EAEAEA"/>
            </a:solidFill>
            <a:ln w="9525">
              <a:noFill/>
              <a:round/>
              <a:headEnd/>
              <a:tailEnd/>
            </a:ln>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buFont typeface="Wingdings 2" pitchFamily="18" charset="2"/>
                <a:buChar char=""/>
                <a:defRPr/>
              </a:pPr>
              <a:endParaRPr lang="en-US" sz="1000" kern="0">
                <a:solidFill>
                  <a:sysClr val="windowText" lastClr="000000"/>
                </a:solidFill>
                <a:latin typeface="Arial Narrow" pitchFamily="34" charset="0"/>
              </a:endParaRPr>
            </a:p>
          </p:txBody>
        </p:sp>
        <p:sp>
          <p:nvSpPr>
            <p:cNvPr id="123" name="Oval 46"/>
            <p:cNvSpPr>
              <a:spLocks noChangeArrowheads="1"/>
            </p:cNvSpPr>
            <p:nvPr/>
          </p:nvSpPr>
          <p:spPr bwMode="auto">
            <a:xfrm>
              <a:off x="6858000" y="3854536"/>
              <a:ext cx="1981200" cy="503237"/>
            </a:xfrm>
            <a:prstGeom prst="ellipse">
              <a:avLst/>
            </a:prstGeom>
            <a:solidFill>
              <a:srgbClr val="EAEAEA"/>
            </a:solidFill>
            <a:ln w="9525">
              <a:noFill/>
              <a:round/>
              <a:headEnd/>
              <a:tailEnd/>
            </a:ln>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buFont typeface="Wingdings 2" pitchFamily="18" charset="2"/>
                <a:buChar char=""/>
                <a:defRPr/>
              </a:pPr>
              <a:endParaRPr lang="en-US" sz="1000" kern="0">
                <a:solidFill>
                  <a:sysClr val="windowText" lastClr="000000"/>
                </a:solidFill>
                <a:latin typeface="Arial Narrow" pitchFamily="34" charset="0"/>
              </a:endParaRPr>
            </a:p>
          </p:txBody>
        </p:sp>
        <p:sp>
          <p:nvSpPr>
            <p:cNvPr id="124" name="Oval 49"/>
            <p:cNvSpPr>
              <a:spLocks noChangeArrowheads="1"/>
            </p:cNvSpPr>
            <p:nvPr/>
          </p:nvSpPr>
          <p:spPr bwMode="auto">
            <a:xfrm>
              <a:off x="6858000" y="4464136"/>
              <a:ext cx="1981200" cy="503237"/>
            </a:xfrm>
            <a:prstGeom prst="ellipse">
              <a:avLst/>
            </a:prstGeom>
            <a:solidFill>
              <a:srgbClr val="EAEAEA"/>
            </a:solidFill>
            <a:ln w="9525">
              <a:noFill/>
              <a:round/>
              <a:headEnd/>
              <a:tailEnd/>
            </a:ln>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buFont typeface="Wingdings 2" pitchFamily="18" charset="2"/>
                <a:buChar char=""/>
                <a:defRPr/>
              </a:pPr>
              <a:endParaRPr lang="en-US" sz="1000" kern="0">
                <a:solidFill>
                  <a:sysClr val="windowText" lastClr="000000"/>
                </a:solidFill>
                <a:latin typeface="Arial Narrow" pitchFamily="34" charset="0"/>
              </a:endParaRPr>
            </a:p>
          </p:txBody>
        </p:sp>
        <p:sp>
          <p:nvSpPr>
            <p:cNvPr id="125" name="Oval 52"/>
            <p:cNvSpPr>
              <a:spLocks noChangeArrowheads="1"/>
            </p:cNvSpPr>
            <p:nvPr/>
          </p:nvSpPr>
          <p:spPr bwMode="auto">
            <a:xfrm>
              <a:off x="2286000" y="5045161"/>
              <a:ext cx="1981200" cy="533400"/>
            </a:xfrm>
            <a:prstGeom prst="ellipse">
              <a:avLst/>
            </a:prstGeom>
            <a:solidFill>
              <a:srgbClr val="EAEAEA"/>
            </a:solidFill>
            <a:ln w="9525">
              <a:noFill/>
              <a:round/>
              <a:headEnd/>
              <a:tailEnd/>
            </a:ln>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buFont typeface="Wingdings 2" pitchFamily="18" charset="2"/>
                <a:buChar char=""/>
                <a:defRPr/>
              </a:pPr>
              <a:endParaRPr lang="en-US" sz="1000" kern="0">
                <a:solidFill>
                  <a:sysClr val="windowText" lastClr="000000"/>
                </a:solidFill>
                <a:latin typeface="Arial Narrow" pitchFamily="34" charset="0"/>
              </a:endParaRPr>
            </a:p>
          </p:txBody>
        </p:sp>
        <p:grpSp>
          <p:nvGrpSpPr>
            <p:cNvPr id="3" name="Group 54"/>
            <p:cNvGrpSpPr>
              <a:grpSpLocks/>
            </p:cNvGrpSpPr>
            <p:nvPr/>
          </p:nvGrpSpPr>
          <p:grpSpPr bwMode="auto">
            <a:xfrm>
              <a:off x="6858000" y="5045161"/>
              <a:ext cx="1981200" cy="533400"/>
              <a:chOff x="1344" y="2130"/>
              <a:chExt cx="1248" cy="384"/>
            </a:xfrm>
            <a:scene3d>
              <a:camera prst="orthographicFront">
                <a:rot lat="0" lon="0" rev="0"/>
              </a:camera>
              <a:lightRig rig="balanced" dir="t">
                <a:rot lat="0" lon="0" rev="8700000"/>
              </a:lightRig>
            </a:scene3d>
          </p:grpSpPr>
          <p:sp>
            <p:nvSpPr>
              <p:cNvPr id="127" name="Oval 55"/>
              <p:cNvSpPr>
                <a:spLocks noChangeArrowheads="1"/>
              </p:cNvSpPr>
              <p:nvPr/>
            </p:nvSpPr>
            <p:spPr bwMode="auto">
              <a:xfrm>
                <a:off x="1344" y="2130"/>
                <a:ext cx="1248" cy="384"/>
              </a:xfrm>
              <a:prstGeom prst="ellipse">
                <a:avLst/>
              </a:prstGeom>
              <a:solidFill>
                <a:srgbClr val="EAEAEA"/>
              </a:solidFill>
              <a:ln w="9525">
                <a:noFill/>
                <a:round/>
                <a:headEnd/>
                <a:tailEnd/>
              </a:ln>
              <a:effectLst>
                <a:outerShdw blurRad="44450" dist="27940" dir="5400000" algn="ctr">
                  <a:srgbClr val="000000">
                    <a:alpha val="32000"/>
                  </a:srgbClr>
                </a:outerShdw>
              </a:effectLst>
              <a:sp3d>
                <a:bevelT w="190500" h="38100"/>
              </a:sp3d>
            </p:spPr>
            <p:txBody>
              <a:bodyPr wrap="none" anchor="ctr"/>
              <a:lstStyle/>
              <a:p>
                <a:pPr algn="ctr" fontAlgn="auto">
                  <a:spcBef>
                    <a:spcPts val="0"/>
                  </a:spcBef>
                  <a:spcAft>
                    <a:spcPts val="0"/>
                  </a:spcAft>
                  <a:buFont typeface="Wingdings 2" pitchFamily="18" charset="2"/>
                  <a:buChar char=""/>
                  <a:defRPr/>
                </a:pPr>
                <a:endParaRPr lang="en-US" sz="1000" kern="0">
                  <a:solidFill>
                    <a:sysClr val="windowText" lastClr="000000"/>
                  </a:solidFill>
                  <a:latin typeface="Arial Narrow" pitchFamily="34" charset="0"/>
                </a:endParaRPr>
              </a:p>
            </p:txBody>
          </p:sp>
          <p:sp>
            <p:nvSpPr>
              <p:cNvPr id="128" name="Text Box 56"/>
              <p:cNvSpPr txBox="1">
                <a:spLocks noChangeArrowheads="1"/>
              </p:cNvSpPr>
              <p:nvPr/>
            </p:nvSpPr>
            <p:spPr bwMode="auto">
              <a:xfrm>
                <a:off x="1488" y="2188"/>
                <a:ext cx="960" cy="266"/>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fontAlgn="auto">
                  <a:spcBef>
                    <a:spcPct val="50000"/>
                  </a:spcBef>
                  <a:spcAft>
                    <a:spcPts val="0"/>
                  </a:spcAft>
                  <a:buFont typeface="Wingdings 2" pitchFamily="18" charset="2"/>
                  <a:buChar char=""/>
                  <a:defRPr/>
                </a:pPr>
                <a:r>
                  <a:rPr lang="en-US" sz="900" b="1" kern="0" dirty="0">
                    <a:solidFill>
                      <a:sysClr val="windowText" lastClr="000000"/>
                    </a:solidFill>
                    <a:latin typeface="Arial Narrow" pitchFamily="34" charset="0"/>
                  </a:rPr>
                  <a:t>Execute standardized operating procedures</a:t>
                </a:r>
              </a:p>
            </p:txBody>
          </p:sp>
        </p:grpSp>
        <p:sp>
          <p:nvSpPr>
            <p:cNvPr id="130" name="Oval 58"/>
            <p:cNvSpPr>
              <a:spLocks noChangeArrowheads="1"/>
            </p:cNvSpPr>
            <p:nvPr/>
          </p:nvSpPr>
          <p:spPr bwMode="auto">
            <a:xfrm>
              <a:off x="2286000" y="5654761"/>
              <a:ext cx="1981200" cy="503237"/>
            </a:xfrm>
            <a:prstGeom prst="ellipse">
              <a:avLst/>
            </a:prstGeom>
            <a:solidFill>
              <a:srgbClr val="EAEAE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buFont typeface="Wingdings 2" pitchFamily="18" charset="2"/>
                <a:buChar char=""/>
                <a:defRPr/>
              </a:pPr>
              <a:endParaRPr lang="en-US" sz="1000" kern="0">
                <a:solidFill>
                  <a:sysClr val="windowText" lastClr="000000"/>
                </a:solidFill>
                <a:latin typeface="Arial Narrow" pitchFamily="34" charset="0"/>
              </a:endParaRPr>
            </a:p>
          </p:txBody>
        </p:sp>
        <p:sp>
          <p:nvSpPr>
            <p:cNvPr id="131" name="Text Box 59"/>
            <p:cNvSpPr txBox="1">
              <a:spLocks noChangeArrowheads="1"/>
            </p:cNvSpPr>
            <p:nvPr/>
          </p:nvSpPr>
          <p:spPr bwMode="auto">
            <a:xfrm>
              <a:off x="2514600" y="5715285"/>
              <a:ext cx="1524000" cy="369565"/>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a:spAutoFit/>
            </a:bodyPr>
            <a:lstStyle/>
            <a:p>
              <a:pPr algn="ctr" fontAlgn="auto">
                <a:spcBef>
                  <a:spcPct val="50000"/>
                </a:spcBef>
                <a:spcAft>
                  <a:spcPts val="0"/>
                </a:spcAft>
                <a:buFont typeface="Wingdings 2" pitchFamily="18" charset="2"/>
                <a:buChar char=""/>
                <a:defRPr/>
              </a:pPr>
              <a:r>
                <a:rPr lang="en-US" sz="900" b="1" kern="0" dirty="0">
                  <a:solidFill>
                    <a:sysClr val="windowText" lastClr="000000"/>
                  </a:solidFill>
                  <a:latin typeface="Arial Narrow" pitchFamily="34" charset="0"/>
                </a:rPr>
                <a:t>Understand client/customer needs</a:t>
              </a:r>
            </a:p>
          </p:txBody>
        </p:sp>
        <p:sp>
          <p:nvSpPr>
            <p:cNvPr id="133" name="Oval 64"/>
            <p:cNvSpPr>
              <a:spLocks noChangeArrowheads="1"/>
            </p:cNvSpPr>
            <p:nvPr/>
          </p:nvSpPr>
          <p:spPr bwMode="auto">
            <a:xfrm>
              <a:off x="6858000" y="5654761"/>
              <a:ext cx="1981200" cy="517652"/>
            </a:xfrm>
            <a:prstGeom prst="ellipse">
              <a:avLst/>
            </a:prstGeom>
            <a:solidFill>
              <a:srgbClr val="EAEAEA"/>
            </a:solidFill>
            <a:ln w="9525">
              <a:noFill/>
              <a:round/>
              <a:headEnd/>
              <a:tailEnd/>
            </a:ln>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buFont typeface="Wingdings 2" pitchFamily="18" charset="2"/>
                <a:buChar char=""/>
                <a:defRPr/>
              </a:pPr>
              <a:endParaRPr lang="en-US" sz="1000" kern="0">
                <a:solidFill>
                  <a:sysClr val="windowText" lastClr="000000"/>
                </a:solidFill>
                <a:latin typeface="Arial Narrow" pitchFamily="34" charset="0"/>
              </a:endParaRPr>
            </a:p>
          </p:txBody>
        </p:sp>
        <p:sp>
          <p:nvSpPr>
            <p:cNvPr id="134" name="Text Box 65"/>
            <p:cNvSpPr txBox="1">
              <a:spLocks noChangeArrowheads="1"/>
            </p:cNvSpPr>
            <p:nvPr/>
          </p:nvSpPr>
          <p:spPr bwMode="auto">
            <a:xfrm>
              <a:off x="7086600" y="5715285"/>
              <a:ext cx="1600200" cy="369564"/>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a:spAutoFit/>
            </a:bodyPr>
            <a:lstStyle/>
            <a:p>
              <a:pPr algn="ctr" fontAlgn="auto">
                <a:spcBef>
                  <a:spcPct val="50000"/>
                </a:spcBef>
                <a:spcAft>
                  <a:spcPts val="0"/>
                </a:spcAft>
                <a:buFont typeface="Wingdings 2" pitchFamily="18" charset="2"/>
                <a:buChar char=""/>
                <a:defRPr/>
              </a:pPr>
              <a:r>
                <a:rPr lang="en-US" sz="900" b="1" kern="0" dirty="0">
                  <a:solidFill>
                    <a:sysClr val="windowText" lastClr="000000"/>
                  </a:solidFill>
                  <a:latin typeface="Arial Narrow" pitchFamily="34" charset="0"/>
                </a:rPr>
                <a:t>Demonstrate functional expertise &amp; personal leadership</a:t>
              </a:r>
            </a:p>
          </p:txBody>
        </p:sp>
        <p:sp>
          <p:nvSpPr>
            <p:cNvPr id="135" name="Oval 70"/>
            <p:cNvSpPr>
              <a:spLocks noChangeArrowheads="1"/>
            </p:cNvSpPr>
            <p:nvPr/>
          </p:nvSpPr>
          <p:spPr bwMode="auto">
            <a:xfrm>
              <a:off x="4572000" y="4464136"/>
              <a:ext cx="1981200" cy="503237"/>
            </a:xfrm>
            <a:prstGeom prst="ellipse">
              <a:avLst/>
            </a:prstGeom>
            <a:solidFill>
              <a:srgbClr val="EAEAEA"/>
            </a:solidFill>
            <a:ln w="9525">
              <a:noFill/>
              <a:round/>
              <a:headEnd/>
              <a:tailEnd/>
            </a:ln>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buFont typeface="Wingdings 2" pitchFamily="18" charset="2"/>
                <a:buChar char=""/>
                <a:defRPr/>
              </a:pPr>
              <a:endParaRPr lang="en-US" sz="1000" kern="0">
                <a:solidFill>
                  <a:sysClr val="windowText" lastClr="000000"/>
                </a:solidFill>
                <a:latin typeface="Arial Narrow" pitchFamily="34" charset="0"/>
              </a:endParaRPr>
            </a:p>
          </p:txBody>
        </p:sp>
        <p:sp>
          <p:nvSpPr>
            <p:cNvPr id="137" name="Oval 73"/>
            <p:cNvSpPr>
              <a:spLocks noChangeArrowheads="1"/>
            </p:cNvSpPr>
            <p:nvPr/>
          </p:nvSpPr>
          <p:spPr bwMode="auto">
            <a:xfrm>
              <a:off x="4572000" y="5045161"/>
              <a:ext cx="1981200" cy="527901"/>
            </a:xfrm>
            <a:prstGeom prst="ellipse">
              <a:avLst/>
            </a:prstGeom>
            <a:solidFill>
              <a:srgbClr val="EAEAEA"/>
            </a:solidFill>
            <a:ln w="9525">
              <a:noFill/>
              <a:round/>
              <a:headEnd/>
              <a:tailEnd/>
            </a:ln>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buFont typeface="Wingdings 2" pitchFamily="18" charset="2"/>
                <a:buChar char=""/>
                <a:defRPr/>
              </a:pPr>
              <a:endParaRPr lang="en-US" sz="1000" kern="0">
                <a:solidFill>
                  <a:sysClr val="windowText" lastClr="000000"/>
                </a:solidFill>
                <a:latin typeface="Arial Narrow" pitchFamily="34" charset="0"/>
              </a:endParaRPr>
            </a:p>
          </p:txBody>
        </p:sp>
        <p:sp>
          <p:nvSpPr>
            <p:cNvPr id="138" name="Text Box 74"/>
            <p:cNvSpPr txBox="1">
              <a:spLocks noChangeArrowheads="1"/>
            </p:cNvSpPr>
            <p:nvPr/>
          </p:nvSpPr>
          <p:spPr bwMode="auto">
            <a:xfrm>
              <a:off x="4724400" y="5140410"/>
              <a:ext cx="1676400" cy="369806"/>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a:spAutoFit/>
            </a:bodyPr>
            <a:lstStyle/>
            <a:p>
              <a:pPr algn="ctr" fontAlgn="auto">
                <a:spcBef>
                  <a:spcPct val="50000"/>
                </a:spcBef>
                <a:spcAft>
                  <a:spcPts val="0"/>
                </a:spcAft>
                <a:buFont typeface="Wingdings 2" pitchFamily="18" charset="2"/>
                <a:buChar char=""/>
                <a:defRPr/>
              </a:pPr>
              <a:r>
                <a:rPr lang="en-US" sz="900" b="1" kern="0" dirty="0">
                  <a:solidFill>
                    <a:sysClr val="windowText" lastClr="000000"/>
                  </a:solidFill>
                  <a:latin typeface="Arial Narrow" pitchFamily="34" charset="0"/>
                </a:rPr>
                <a:t>Employ continuous improvement processes/tools</a:t>
              </a:r>
            </a:p>
          </p:txBody>
        </p:sp>
        <p:sp>
          <p:nvSpPr>
            <p:cNvPr id="57413" name="Rectangle 77"/>
            <p:cNvSpPr>
              <a:spLocks noChangeArrowheads="1"/>
            </p:cNvSpPr>
            <p:nvPr/>
          </p:nvSpPr>
          <p:spPr bwMode="auto">
            <a:xfrm>
              <a:off x="304800" y="0"/>
              <a:ext cx="7369175" cy="431800"/>
            </a:xfrm>
            <a:prstGeom prst="rect">
              <a:avLst/>
            </a:prstGeom>
            <a:noFill/>
            <a:ln w="9525">
              <a:noFill/>
              <a:miter lim="800000"/>
              <a:headEnd/>
              <a:tailEnd/>
            </a:ln>
          </p:spPr>
          <p:txBody>
            <a:bodyPr/>
            <a:lstStyle/>
            <a:p>
              <a:pPr algn="ctr" eaLnBrk="0" hangingPunct="0">
                <a:buFont typeface="Wingdings 2" pitchFamily="18" charset="2"/>
                <a:buChar char=""/>
              </a:pPr>
              <a:r>
                <a:rPr lang="en-US" sz="2000" b="1">
                  <a:solidFill>
                    <a:srgbClr val="000099"/>
                  </a:solidFill>
                </a:rPr>
                <a:t>DFAS 2011–2016 Strategy Map</a:t>
              </a:r>
              <a:r>
                <a:rPr lang="en-US" sz="2400" b="1">
                  <a:solidFill>
                    <a:srgbClr val="000099"/>
                  </a:solidFill>
                </a:rPr>
                <a:t> </a:t>
              </a:r>
            </a:p>
          </p:txBody>
        </p:sp>
        <p:sp>
          <p:nvSpPr>
            <p:cNvPr id="140" name="Text Box 41"/>
            <p:cNvSpPr txBox="1">
              <a:spLocks noChangeArrowheads="1"/>
            </p:cNvSpPr>
            <p:nvPr/>
          </p:nvSpPr>
          <p:spPr bwMode="auto">
            <a:xfrm>
              <a:off x="2514600" y="3930736"/>
              <a:ext cx="1524000" cy="230832"/>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a:spAutoFit/>
            </a:bodyPr>
            <a:lstStyle/>
            <a:p>
              <a:pPr algn="ctr" fontAlgn="auto">
                <a:spcBef>
                  <a:spcPct val="50000"/>
                </a:spcBef>
                <a:spcAft>
                  <a:spcPts val="0"/>
                </a:spcAft>
                <a:buFont typeface="Wingdings 2" pitchFamily="18" charset="2"/>
                <a:buChar char=""/>
                <a:defRPr/>
              </a:pPr>
              <a:r>
                <a:rPr lang="en-US" sz="900" b="1" kern="0" dirty="0">
                  <a:solidFill>
                    <a:sysClr val="windowText" lastClr="000000"/>
                  </a:solidFill>
                  <a:latin typeface="Arial Narrow" pitchFamily="34" charset="0"/>
                </a:rPr>
                <a:t>Improve customer relations</a:t>
              </a:r>
            </a:p>
          </p:txBody>
        </p:sp>
        <p:sp>
          <p:nvSpPr>
            <p:cNvPr id="141" name="Text Box 38"/>
            <p:cNvSpPr txBox="1">
              <a:spLocks noChangeArrowheads="1"/>
            </p:cNvSpPr>
            <p:nvPr/>
          </p:nvSpPr>
          <p:spPr bwMode="auto">
            <a:xfrm>
              <a:off x="2514600" y="4535695"/>
              <a:ext cx="1524000" cy="369332"/>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a:spAutoFit/>
            </a:bodyPr>
            <a:lstStyle/>
            <a:p>
              <a:pPr algn="ctr" fontAlgn="auto">
                <a:spcBef>
                  <a:spcPct val="50000"/>
                </a:spcBef>
                <a:spcAft>
                  <a:spcPts val="0"/>
                </a:spcAft>
                <a:buFont typeface="Wingdings 2" pitchFamily="18" charset="2"/>
                <a:buChar char=""/>
                <a:defRPr/>
              </a:pPr>
              <a:r>
                <a:rPr lang="en-US" sz="900" b="1" kern="0" dirty="0">
                  <a:solidFill>
                    <a:sysClr val="windowText" lastClr="000000"/>
                  </a:solidFill>
                  <a:latin typeface="Arial Narrow" pitchFamily="34" charset="0"/>
                </a:rPr>
                <a:t>Provide solutions/support at least cost</a:t>
              </a:r>
            </a:p>
          </p:txBody>
        </p:sp>
        <p:sp>
          <p:nvSpPr>
            <p:cNvPr id="142" name="Text Box 53"/>
            <p:cNvSpPr txBox="1">
              <a:spLocks noChangeArrowheads="1"/>
            </p:cNvSpPr>
            <p:nvPr/>
          </p:nvSpPr>
          <p:spPr bwMode="auto">
            <a:xfrm>
              <a:off x="2514600" y="5140410"/>
              <a:ext cx="1524000" cy="369888"/>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a:spAutoFit/>
            </a:bodyPr>
            <a:lstStyle/>
            <a:p>
              <a:pPr algn="ctr" fontAlgn="auto">
                <a:spcBef>
                  <a:spcPct val="50000"/>
                </a:spcBef>
                <a:spcAft>
                  <a:spcPts val="0"/>
                </a:spcAft>
                <a:buFont typeface="Wingdings 2" pitchFamily="18" charset="2"/>
                <a:buChar char=""/>
                <a:defRPr/>
              </a:pPr>
              <a:r>
                <a:rPr lang="en-US" sz="900" b="1" kern="0" dirty="0">
                  <a:solidFill>
                    <a:sysClr val="windowText" lastClr="000000"/>
                  </a:solidFill>
                  <a:latin typeface="Arial Narrow" pitchFamily="34" charset="0"/>
                </a:rPr>
                <a:t>Through meaningful analysis &amp; collaboration</a:t>
              </a:r>
            </a:p>
          </p:txBody>
        </p:sp>
        <p:sp>
          <p:nvSpPr>
            <p:cNvPr id="143" name="Text Box 71"/>
            <p:cNvSpPr txBox="1">
              <a:spLocks noChangeArrowheads="1"/>
            </p:cNvSpPr>
            <p:nvPr/>
          </p:nvSpPr>
          <p:spPr bwMode="auto">
            <a:xfrm>
              <a:off x="4800600" y="4535695"/>
              <a:ext cx="1524000" cy="369332"/>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a:spAutoFit/>
            </a:bodyPr>
            <a:lstStyle/>
            <a:p>
              <a:pPr algn="ctr" fontAlgn="auto">
                <a:spcBef>
                  <a:spcPct val="50000"/>
                </a:spcBef>
                <a:spcAft>
                  <a:spcPts val="0"/>
                </a:spcAft>
                <a:buFont typeface="Wingdings 2" pitchFamily="18" charset="2"/>
                <a:buChar char=""/>
                <a:defRPr/>
              </a:pPr>
              <a:r>
                <a:rPr lang="en-US" sz="900" b="1" kern="0" dirty="0">
                  <a:solidFill>
                    <a:sysClr val="windowText" lastClr="000000"/>
                  </a:solidFill>
                  <a:latin typeface="Arial Narrow" pitchFamily="34" charset="0"/>
                </a:rPr>
                <a:t>Increase quality and productivity</a:t>
              </a:r>
            </a:p>
          </p:txBody>
        </p:sp>
        <p:sp>
          <p:nvSpPr>
            <p:cNvPr id="144" name="Text Box 44"/>
            <p:cNvSpPr txBox="1">
              <a:spLocks noChangeArrowheads="1"/>
            </p:cNvSpPr>
            <p:nvPr/>
          </p:nvSpPr>
          <p:spPr bwMode="auto">
            <a:xfrm>
              <a:off x="4800600" y="3854536"/>
              <a:ext cx="1524000" cy="507831"/>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a:spAutoFit/>
            </a:bodyPr>
            <a:lstStyle/>
            <a:p>
              <a:pPr algn="ctr" fontAlgn="auto">
                <a:spcBef>
                  <a:spcPct val="50000"/>
                </a:spcBef>
                <a:spcAft>
                  <a:spcPts val="0"/>
                </a:spcAft>
                <a:buFont typeface="Wingdings 2" pitchFamily="18" charset="2"/>
                <a:buChar char=""/>
                <a:defRPr/>
              </a:pPr>
              <a:r>
                <a:rPr lang="en-US" sz="900" b="1" kern="0" dirty="0">
                  <a:solidFill>
                    <a:sysClr val="windowText" lastClr="000000"/>
                  </a:solidFill>
                  <a:latin typeface="Arial Narrow" pitchFamily="34" charset="0"/>
                </a:rPr>
                <a:t>Provide proactive, user-friendly products and services</a:t>
              </a:r>
            </a:p>
          </p:txBody>
        </p:sp>
        <p:sp>
          <p:nvSpPr>
            <p:cNvPr id="145" name="Text Box 50"/>
            <p:cNvSpPr txBox="1">
              <a:spLocks noChangeArrowheads="1"/>
            </p:cNvSpPr>
            <p:nvPr/>
          </p:nvSpPr>
          <p:spPr bwMode="auto">
            <a:xfrm>
              <a:off x="7086600" y="4535695"/>
              <a:ext cx="1524000" cy="369332"/>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a:spAutoFit/>
            </a:bodyPr>
            <a:lstStyle/>
            <a:p>
              <a:pPr algn="ctr" fontAlgn="auto">
                <a:spcBef>
                  <a:spcPct val="50000"/>
                </a:spcBef>
                <a:spcAft>
                  <a:spcPts val="0"/>
                </a:spcAft>
                <a:buFont typeface="Wingdings 2" pitchFamily="18" charset="2"/>
                <a:buChar char=""/>
                <a:defRPr/>
              </a:pPr>
              <a:r>
                <a:rPr lang="en-US" sz="900" b="1" kern="0" dirty="0">
                  <a:solidFill>
                    <a:sysClr val="windowText" lastClr="000000"/>
                  </a:solidFill>
                  <a:latin typeface="Arial Narrow" pitchFamily="34" charset="0"/>
                </a:rPr>
                <a:t>Achieve expected financial outcomes</a:t>
              </a:r>
            </a:p>
          </p:txBody>
        </p:sp>
        <p:sp>
          <p:nvSpPr>
            <p:cNvPr id="146" name="Text Box 47"/>
            <p:cNvSpPr txBox="1">
              <a:spLocks noChangeArrowheads="1"/>
            </p:cNvSpPr>
            <p:nvPr/>
          </p:nvSpPr>
          <p:spPr bwMode="auto">
            <a:xfrm>
              <a:off x="7086600" y="3930736"/>
              <a:ext cx="1524000" cy="369332"/>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a:spAutoFit/>
            </a:bodyPr>
            <a:lstStyle/>
            <a:p>
              <a:pPr algn="ctr" fontAlgn="auto">
                <a:spcBef>
                  <a:spcPct val="50000"/>
                </a:spcBef>
                <a:spcAft>
                  <a:spcPts val="0"/>
                </a:spcAft>
                <a:buFont typeface="Wingdings 2" pitchFamily="18" charset="2"/>
                <a:buChar char=""/>
                <a:defRPr/>
              </a:pPr>
              <a:r>
                <a:rPr lang="en-US" sz="900" b="1" kern="0" dirty="0">
                  <a:solidFill>
                    <a:sysClr val="windowText" lastClr="000000"/>
                  </a:solidFill>
                  <a:latin typeface="Arial Narrow" pitchFamily="34" charset="0"/>
                </a:rPr>
                <a:t>Demonstrate service excellence</a:t>
              </a:r>
            </a:p>
          </p:txBody>
        </p:sp>
        <p:sp>
          <p:nvSpPr>
            <p:cNvPr id="147" name="TextBox 266"/>
            <p:cNvSpPr txBox="1">
              <a:spLocks noChangeArrowheads="1"/>
            </p:cNvSpPr>
            <p:nvPr/>
          </p:nvSpPr>
          <p:spPr bwMode="auto">
            <a:xfrm>
              <a:off x="0" y="607625"/>
              <a:ext cx="9144000" cy="292388"/>
            </a:xfrm>
            <a:prstGeom prst="rect">
              <a:avLst/>
            </a:prstGeom>
            <a:solidFill>
              <a:srgbClr val="FFFFFF">
                <a:lumMod val="50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buFont typeface="Wingdings 2" pitchFamily="18" charset="2"/>
                <a:buChar char=""/>
                <a:defRPr/>
              </a:pPr>
              <a:r>
                <a:rPr lang="en-US" sz="1300" b="1" i="1" kern="0">
                  <a:solidFill>
                    <a:srgbClr val="FFFFFF"/>
                  </a:solidFill>
                  <a:latin typeface="Arial Narrow" pitchFamily="34" charset="0"/>
                </a:rPr>
                <a:t>Vision:  To be a recognized leader in DoD’s  financial management by consistently delivering first-class service and products.</a:t>
              </a:r>
            </a:p>
          </p:txBody>
        </p:sp>
        <p:sp>
          <p:nvSpPr>
            <p:cNvPr id="148" name="TextBox 147"/>
            <p:cNvSpPr txBox="1"/>
            <p:nvPr/>
          </p:nvSpPr>
          <p:spPr>
            <a:xfrm>
              <a:off x="0" y="6489700"/>
              <a:ext cx="9144000" cy="261610"/>
            </a:xfrm>
            <a:prstGeom prst="rect">
              <a:avLst/>
            </a:prstGeom>
            <a:solidFill>
              <a:srgbClr val="0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buFont typeface="Wingdings 2" pitchFamily="18" charset="2"/>
                <a:buChar char=""/>
                <a:defRPr/>
              </a:pPr>
              <a:r>
                <a:rPr lang="en-US" sz="1100" b="1" i="1" kern="0" dirty="0">
                  <a:solidFill>
                    <a:srgbClr val="FFFFFF"/>
                  </a:solidFill>
                  <a:latin typeface="Arial Narrow" pitchFamily="34" charset="0"/>
                </a:rPr>
                <a:t>Mission:  </a:t>
              </a:r>
              <a:r>
                <a:rPr lang="en-US" sz="1100" i="1" kern="0" dirty="0">
                  <a:solidFill>
                    <a:srgbClr val="FFFFFF"/>
                  </a:solidFill>
                  <a:latin typeface="Arial Narrow" pitchFamily="34" charset="0"/>
                </a:rPr>
                <a:t>Lead the DoD in finance and accounting by ensuring the delivery of efficient, exceptional quality pay and financial information.</a:t>
              </a:r>
              <a:endParaRPr lang="en-US" sz="1100" kern="0" dirty="0">
                <a:solidFill>
                  <a:srgbClr val="FFFFFF"/>
                </a:solidFill>
                <a:latin typeface="Arial Narrow" pitchFamily="34" charset="0"/>
              </a:endParaRPr>
            </a:p>
          </p:txBody>
        </p:sp>
        <p:sp>
          <p:nvSpPr>
            <p:cNvPr id="149" name="Oval 73"/>
            <p:cNvSpPr>
              <a:spLocks noChangeArrowheads="1"/>
            </p:cNvSpPr>
            <p:nvPr/>
          </p:nvSpPr>
          <p:spPr bwMode="auto">
            <a:xfrm>
              <a:off x="4572000" y="5654761"/>
              <a:ext cx="1981200" cy="503237"/>
            </a:xfrm>
            <a:prstGeom prst="ellipse">
              <a:avLst/>
            </a:prstGeom>
            <a:solidFill>
              <a:srgbClr val="EAEAEA"/>
            </a:solidFill>
            <a:ln w="9525">
              <a:noFill/>
              <a:round/>
              <a:headEnd/>
              <a:tailEnd/>
            </a:ln>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buFont typeface="Wingdings 2" pitchFamily="18" charset="2"/>
                <a:buChar char=""/>
                <a:defRPr/>
              </a:pPr>
              <a:endParaRPr lang="en-US" sz="1000" kern="0" dirty="0">
                <a:solidFill>
                  <a:sysClr val="windowText" lastClr="000000"/>
                </a:solidFill>
                <a:latin typeface="Arial Narrow" pitchFamily="34" charset="0"/>
              </a:endParaRPr>
            </a:p>
            <a:p>
              <a:pPr algn="ctr" fontAlgn="auto">
                <a:spcBef>
                  <a:spcPts val="0"/>
                </a:spcBef>
                <a:spcAft>
                  <a:spcPts val="0"/>
                </a:spcAft>
                <a:buFont typeface="Wingdings 2" pitchFamily="18" charset="2"/>
                <a:buChar char=""/>
                <a:defRPr/>
              </a:pPr>
              <a:endParaRPr lang="en-US" sz="1000" kern="0" dirty="0">
                <a:solidFill>
                  <a:sysClr val="windowText" lastClr="000000"/>
                </a:solidFill>
                <a:latin typeface="Arial Narrow" pitchFamily="34" charset="0"/>
              </a:endParaRPr>
            </a:p>
            <a:p>
              <a:pPr algn="ctr" fontAlgn="auto">
                <a:spcBef>
                  <a:spcPts val="0"/>
                </a:spcBef>
                <a:spcAft>
                  <a:spcPts val="0"/>
                </a:spcAft>
                <a:buFont typeface="Wingdings 2" pitchFamily="18" charset="2"/>
                <a:buChar char=""/>
                <a:defRPr/>
              </a:pPr>
              <a:endParaRPr lang="en-US" sz="1000" kern="0" dirty="0">
                <a:solidFill>
                  <a:sysClr val="windowText" lastClr="000000"/>
                </a:solidFill>
                <a:latin typeface="Arial Narrow" pitchFamily="34" charset="0"/>
              </a:endParaRPr>
            </a:p>
          </p:txBody>
        </p:sp>
        <p:sp>
          <p:nvSpPr>
            <p:cNvPr id="158" name="Text Box 74"/>
            <p:cNvSpPr txBox="1">
              <a:spLocks noChangeArrowheads="1"/>
            </p:cNvSpPr>
            <p:nvPr/>
          </p:nvSpPr>
          <p:spPr bwMode="auto">
            <a:xfrm>
              <a:off x="4724400" y="5715285"/>
              <a:ext cx="1676400" cy="369332"/>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a:spAutoFit/>
            </a:bodyPr>
            <a:lstStyle/>
            <a:p>
              <a:pPr algn="ctr" fontAlgn="auto">
                <a:spcBef>
                  <a:spcPct val="50000"/>
                </a:spcBef>
                <a:spcAft>
                  <a:spcPts val="0"/>
                </a:spcAft>
                <a:buFont typeface="Wingdings 2" pitchFamily="18" charset="2"/>
                <a:buChar char=""/>
                <a:defRPr/>
              </a:pPr>
              <a:r>
                <a:rPr lang="en-US" sz="900" b="1" kern="0" dirty="0">
                  <a:solidFill>
                    <a:sysClr val="windowText" lastClr="000000"/>
                  </a:solidFill>
                  <a:latin typeface="Arial Narrow" pitchFamily="34" charset="0"/>
                </a:rPr>
                <a:t>Target improvement opportunities</a:t>
              </a:r>
            </a:p>
          </p:txBody>
        </p:sp>
        <p:sp>
          <p:nvSpPr>
            <p:cNvPr id="159" name="Text Box 32"/>
            <p:cNvSpPr txBox="1">
              <a:spLocks noChangeArrowheads="1"/>
            </p:cNvSpPr>
            <p:nvPr/>
          </p:nvSpPr>
          <p:spPr bwMode="auto">
            <a:xfrm>
              <a:off x="685800" y="5606778"/>
              <a:ext cx="1524000" cy="600046"/>
            </a:xfrm>
            <a:prstGeom prst="rect">
              <a:avLst/>
            </a:prstGeom>
            <a:noFill/>
            <a:ln w="9525">
              <a:noFill/>
              <a:miter lim="800000"/>
              <a:headEnd/>
              <a:tailEnd/>
            </a:ln>
          </p:spPr>
          <p:txBody>
            <a:bodyPr>
              <a:spAutoFit/>
            </a:bodyPr>
            <a:lstStyle/>
            <a:p>
              <a:pPr algn="ctr" fontAlgn="auto">
                <a:spcBef>
                  <a:spcPct val="50000"/>
                </a:spcBef>
                <a:spcAft>
                  <a:spcPts val="0"/>
                </a:spcAft>
                <a:buFont typeface="Wingdings 2" pitchFamily="18" charset="2"/>
                <a:buChar char=""/>
                <a:defRPr/>
              </a:pPr>
              <a:r>
                <a:rPr lang="en-US" sz="1100" b="1" kern="0" dirty="0">
                  <a:solidFill>
                    <a:sysClr val="windowText" lastClr="000000"/>
                  </a:solidFill>
                  <a:latin typeface="Arial Narrow" pitchFamily="34" charset="0"/>
                </a:rPr>
                <a:t>Engage, equip, empower &amp; align our people to…</a:t>
              </a:r>
            </a:p>
          </p:txBody>
        </p:sp>
        <p:sp>
          <p:nvSpPr>
            <p:cNvPr id="160" name="Text Box 33"/>
            <p:cNvSpPr txBox="1">
              <a:spLocks noChangeArrowheads="1"/>
            </p:cNvSpPr>
            <p:nvPr/>
          </p:nvSpPr>
          <p:spPr bwMode="auto">
            <a:xfrm>
              <a:off x="685800" y="5073404"/>
              <a:ext cx="1371600" cy="261925"/>
            </a:xfrm>
            <a:prstGeom prst="rect">
              <a:avLst/>
            </a:prstGeom>
            <a:noFill/>
            <a:ln w="9525">
              <a:noFill/>
              <a:miter lim="800000"/>
              <a:headEnd/>
              <a:tailEnd/>
            </a:ln>
          </p:spPr>
          <p:txBody>
            <a:bodyPr>
              <a:spAutoFit/>
            </a:bodyPr>
            <a:lstStyle/>
            <a:p>
              <a:pPr algn="ctr" fontAlgn="auto">
                <a:spcBef>
                  <a:spcPct val="50000"/>
                </a:spcBef>
                <a:spcAft>
                  <a:spcPts val="0"/>
                </a:spcAft>
                <a:buFont typeface="Wingdings 2" pitchFamily="18" charset="2"/>
                <a:buChar char=""/>
                <a:defRPr/>
              </a:pPr>
              <a:r>
                <a:rPr lang="en-US" sz="1100" b="1" kern="0">
                  <a:solidFill>
                    <a:sysClr val="windowText" lastClr="000000"/>
                  </a:solidFill>
                  <a:latin typeface="Arial Narrow" pitchFamily="34" charset="0"/>
                </a:rPr>
                <a:t>Improve processes…</a:t>
              </a:r>
            </a:p>
          </p:txBody>
        </p:sp>
        <p:sp>
          <p:nvSpPr>
            <p:cNvPr id="161" name="Text Box 34"/>
            <p:cNvSpPr txBox="1">
              <a:spLocks noChangeArrowheads="1"/>
            </p:cNvSpPr>
            <p:nvPr/>
          </p:nvSpPr>
          <p:spPr bwMode="auto">
            <a:xfrm>
              <a:off x="685800" y="4387637"/>
              <a:ext cx="1371600" cy="430192"/>
            </a:xfrm>
            <a:prstGeom prst="rect">
              <a:avLst/>
            </a:prstGeom>
            <a:noFill/>
            <a:ln w="9525">
              <a:noFill/>
              <a:miter lim="800000"/>
              <a:headEnd/>
              <a:tailEnd/>
            </a:ln>
          </p:spPr>
          <p:txBody>
            <a:bodyPr>
              <a:spAutoFit/>
            </a:bodyPr>
            <a:lstStyle/>
            <a:p>
              <a:pPr algn="ctr" fontAlgn="auto">
                <a:spcBef>
                  <a:spcPct val="50000"/>
                </a:spcBef>
                <a:spcAft>
                  <a:spcPts val="0"/>
                </a:spcAft>
                <a:buFont typeface="Wingdings 2" pitchFamily="18" charset="2"/>
                <a:buChar char=""/>
                <a:defRPr/>
              </a:pPr>
              <a:r>
                <a:rPr lang="en-US" sz="1100" b="1" kern="0">
                  <a:solidFill>
                    <a:sysClr val="windowText" lastClr="000000"/>
                  </a:solidFill>
                  <a:latin typeface="Arial Narrow" pitchFamily="34" charset="0"/>
                </a:rPr>
                <a:t>Increase efficiency and value…</a:t>
              </a:r>
            </a:p>
          </p:txBody>
        </p:sp>
        <p:sp>
          <p:nvSpPr>
            <p:cNvPr id="162" name="Text Box 35"/>
            <p:cNvSpPr txBox="1">
              <a:spLocks noChangeArrowheads="1"/>
            </p:cNvSpPr>
            <p:nvPr/>
          </p:nvSpPr>
          <p:spPr bwMode="auto">
            <a:xfrm>
              <a:off x="685800" y="3778066"/>
              <a:ext cx="1447800" cy="430192"/>
            </a:xfrm>
            <a:prstGeom prst="rect">
              <a:avLst/>
            </a:prstGeom>
            <a:noFill/>
            <a:ln w="9525">
              <a:noFill/>
              <a:miter lim="800000"/>
              <a:headEnd/>
              <a:tailEnd/>
            </a:ln>
          </p:spPr>
          <p:txBody>
            <a:bodyPr>
              <a:spAutoFit/>
            </a:bodyPr>
            <a:lstStyle/>
            <a:p>
              <a:pPr algn="ctr" fontAlgn="auto">
                <a:spcBef>
                  <a:spcPct val="50000"/>
                </a:spcBef>
                <a:spcAft>
                  <a:spcPts val="0"/>
                </a:spcAft>
                <a:buFont typeface="Wingdings 2" pitchFamily="18" charset="2"/>
                <a:buChar char=""/>
                <a:defRPr/>
              </a:pPr>
              <a:r>
                <a:rPr lang="en-US" sz="1100" b="1" kern="0">
                  <a:solidFill>
                    <a:sysClr val="windowText" lastClr="000000"/>
                  </a:solidFill>
                  <a:latin typeface="Arial Narrow" pitchFamily="34" charset="0"/>
                </a:rPr>
                <a:t>And increase customer satisfaction.</a:t>
              </a:r>
            </a:p>
          </p:txBody>
        </p:sp>
        <p:sp>
          <p:nvSpPr>
            <p:cNvPr id="170" name="AutoShape 152"/>
            <p:cNvSpPr>
              <a:spLocks noChangeArrowheads="1"/>
            </p:cNvSpPr>
            <p:nvPr/>
          </p:nvSpPr>
          <p:spPr bwMode="auto">
            <a:xfrm>
              <a:off x="381000" y="1468514"/>
              <a:ext cx="1600200" cy="762000"/>
            </a:xfrm>
            <a:prstGeom prst="rightArrowCallout">
              <a:avLst>
                <a:gd name="adj1" fmla="val 25000"/>
                <a:gd name="adj2" fmla="val 25000"/>
                <a:gd name="adj3" fmla="val 31532"/>
                <a:gd name="adj4" fmla="val 59791"/>
              </a:avLst>
            </a:prstGeom>
            <a:solidFill>
              <a:schemeClr val="tx2">
                <a:lumMod val="75000"/>
              </a:schemeClr>
            </a:solidFill>
            <a:ln w="1905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lgn="ctr" fontAlgn="auto">
                <a:spcBef>
                  <a:spcPts val="0"/>
                </a:spcBef>
                <a:spcAft>
                  <a:spcPts val="0"/>
                </a:spcAft>
                <a:buFont typeface="Wingdings 2" pitchFamily="18" charset="2"/>
                <a:buChar char=""/>
                <a:defRPr/>
              </a:pPr>
              <a:r>
                <a:rPr lang="en-US" sz="1200" b="1" kern="0" dirty="0">
                  <a:solidFill>
                    <a:prstClr val="white"/>
                  </a:solidFill>
                  <a:latin typeface="Arial Narrow" pitchFamily="34" charset="0"/>
                </a:rPr>
                <a:t>Strategic</a:t>
              </a:r>
            </a:p>
            <a:p>
              <a:pPr algn="ctr" fontAlgn="auto">
                <a:spcBef>
                  <a:spcPts val="0"/>
                </a:spcBef>
                <a:spcAft>
                  <a:spcPts val="0"/>
                </a:spcAft>
                <a:buFont typeface="Wingdings 2" pitchFamily="18" charset="2"/>
                <a:buChar char=""/>
                <a:defRPr/>
              </a:pPr>
              <a:r>
                <a:rPr lang="en-US" sz="1200" b="1" kern="0" dirty="0">
                  <a:solidFill>
                    <a:prstClr val="white"/>
                  </a:solidFill>
                  <a:latin typeface="Arial Narrow" pitchFamily="34" charset="0"/>
                </a:rPr>
                <a:t>Results</a:t>
              </a:r>
            </a:p>
          </p:txBody>
        </p:sp>
        <p:sp>
          <p:nvSpPr>
            <p:cNvPr id="171" name="TextBox 89"/>
            <p:cNvSpPr txBox="1">
              <a:spLocks noChangeArrowheads="1"/>
            </p:cNvSpPr>
            <p:nvPr/>
          </p:nvSpPr>
          <p:spPr bwMode="auto">
            <a:xfrm rot="16200000">
              <a:off x="-1193006" y="4993482"/>
              <a:ext cx="2695575" cy="261937"/>
            </a:xfrm>
            <a:prstGeom prst="rect">
              <a:avLst/>
            </a:prstGeom>
            <a:solidFill>
              <a:srgbClr val="4B4765"/>
            </a:soli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buFont typeface="Wingdings 2" pitchFamily="18" charset="2"/>
                <a:buChar char=""/>
                <a:defRPr/>
              </a:pPr>
              <a:r>
                <a:rPr lang="en-US" sz="1100" b="1" kern="0">
                  <a:solidFill>
                    <a:srgbClr val="FFFFFF"/>
                  </a:solidFill>
                  <a:latin typeface="Arial Narrow" pitchFamily="34" charset="0"/>
                </a:rPr>
                <a:t>Employee Contributions</a:t>
              </a:r>
            </a:p>
          </p:txBody>
        </p:sp>
        <p:sp>
          <p:nvSpPr>
            <p:cNvPr id="172" name="TextBox 90"/>
            <p:cNvSpPr txBox="1">
              <a:spLocks noChangeArrowheads="1"/>
            </p:cNvSpPr>
            <p:nvPr/>
          </p:nvSpPr>
          <p:spPr bwMode="auto">
            <a:xfrm rot="16200000">
              <a:off x="-454818" y="2840833"/>
              <a:ext cx="1219202" cy="261937"/>
            </a:xfrm>
            <a:prstGeom prst="rect">
              <a:avLst/>
            </a:prstGeom>
            <a:solidFill>
              <a:srgbClr val="4B4765"/>
            </a:soli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buFont typeface="Wingdings 2" pitchFamily="18" charset="2"/>
                <a:buChar char=""/>
                <a:defRPr/>
              </a:pPr>
              <a:r>
                <a:rPr lang="en-US" sz="1100" b="1" kern="0">
                  <a:solidFill>
                    <a:srgbClr val="FFFFFF"/>
                  </a:solidFill>
                  <a:latin typeface="Arial Narrow" pitchFamily="34" charset="0"/>
                </a:rPr>
                <a:t>Organizational</a:t>
              </a:r>
            </a:p>
          </p:txBody>
        </p:sp>
        <p:sp>
          <p:nvSpPr>
            <p:cNvPr id="173" name="TextBox 91"/>
            <p:cNvSpPr txBox="1">
              <a:spLocks noChangeArrowheads="1"/>
            </p:cNvSpPr>
            <p:nvPr/>
          </p:nvSpPr>
          <p:spPr bwMode="auto">
            <a:xfrm rot="16200000">
              <a:off x="-233835" y="1712513"/>
              <a:ext cx="777240" cy="261937"/>
            </a:xfrm>
            <a:prstGeom prst="rect">
              <a:avLst/>
            </a:prstGeom>
            <a:solidFill>
              <a:srgbClr val="4B4765"/>
            </a:soli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buFont typeface="Wingdings 2" pitchFamily="18" charset="2"/>
                <a:buChar char=""/>
                <a:defRPr/>
              </a:pPr>
              <a:r>
                <a:rPr lang="en-US" sz="1100" b="1" kern="0">
                  <a:solidFill>
                    <a:srgbClr val="FFFFFF"/>
                  </a:solidFill>
                  <a:latin typeface="Arial Narrow" pitchFamily="34" charset="0"/>
                </a:rPr>
                <a:t>Agency</a:t>
              </a:r>
            </a:p>
          </p:txBody>
        </p:sp>
        <p:sp>
          <p:nvSpPr>
            <p:cNvPr id="182" name="AutoShape 152"/>
            <p:cNvSpPr>
              <a:spLocks noChangeArrowheads="1"/>
            </p:cNvSpPr>
            <p:nvPr/>
          </p:nvSpPr>
          <p:spPr bwMode="auto">
            <a:xfrm>
              <a:off x="382588" y="2362202"/>
              <a:ext cx="1322387" cy="1219200"/>
            </a:xfrm>
            <a:prstGeom prst="rightArrowCallout">
              <a:avLst>
                <a:gd name="adj1" fmla="val 23881"/>
                <a:gd name="adj2" fmla="val 25000"/>
                <a:gd name="adj3" fmla="val 24859"/>
                <a:gd name="adj4" fmla="val 71404"/>
              </a:avLst>
            </a:prstGeom>
            <a:solidFill>
              <a:schemeClr val="accent1">
                <a:lumMod val="60000"/>
                <a:lumOff val="40000"/>
              </a:schemeClr>
            </a:solidFill>
            <a:ln w="1905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lgn="ctr" fontAlgn="auto">
                <a:spcBef>
                  <a:spcPts val="0"/>
                </a:spcBef>
                <a:spcAft>
                  <a:spcPts val="0"/>
                </a:spcAft>
                <a:buFont typeface="Wingdings 2" pitchFamily="18" charset="2"/>
                <a:buChar char=""/>
                <a:defRPr/>
              </a:pPr>
              <a:r>
                <a:rPr lang="en-US" sz="1200" b="1" kern="0" dirty="0">
                  <a:solidFill>
                    <a:sysClr val="windowText" lastClr="000000"/>
                  </a:solidFill>
                  <a:latin typeface="Arial Narrow" pitchFamily="34" charset="0"/>
                </a:rPr>
                <a:t>Strategic</a:t>
              </a:r>
            </a:p>
            <a:p>
              <a:pPr algn="ctr" fontAlgn="auto">
                <a:spcBef>
                  <a:spcPts val="0"/>
                </a:spcBef>
                <a:spcAft>
                  <a:spcPts val="0"/>
                </a:spcAft>
                <a:buFont typeface="Wingdings 2" pitchFamily="18" charset="2"/>
                <a:buChar char=""/>
                <a:defRPr/>
              </a:pPr>
              <a:r>
                <a:rPr lang="en-US" sz="1200" b="1" kern="0" dirty="0">
                  <a:solidFill>
                    <a:sysClr val="windowText" lastClr="000000"/>
                  </a:solidFill>
                  <a:latin typeface="Arial Narrow" pitchFamily="34" charset="0"/>
                </a:rPr>
                <a:t>Objectives</a:t>
              </a:r>
            </a:p>
          </p:txBody>
        </p:sp>
        <p:sp>
          <p:nvSpPr>
            <p:cNvPr id="206" name="Rectangle 30"/>
            <p:cNvSpPr>
              <a:spLocks noChangeArrowheads="1"/>
            </p:cNvSpPr>
            <p:nvPr/>
          </p:nvSpPr>
          <p:spPr bwMode="auto">
            <a:xfrm>
              <a:off x="1892300" y="3255264"/>
              <a:ext cx="7099300" cy="420687"/>
            </a:xfrm>
            <a:prstGeom prst="rect">
              <a:avLst/>
            </a:prstGeom>
            <a:solidFill>
              <a:schemeClr val="accent5"/>
            </a:solidFill>
            <a:ln w="9525">
              <a:noFill/>
              <a:miter lim="800000"/>
              <a:headEnd/>
              <a:tailEnd/>
            </a:ln>
            <a:effectLst/>
            <a:scene3d>
              <a:camera prst="orthographicFront"/>
              <a:lightRig rig="threePt" dir="t"/>
            </a:scene3d>
            <a:sp3d>
              <a:bevelT prst="relaxedInset"/>
            </a:sp3d>
          </p:spPr>
          <p:txBody>
            <a:bodyPr wrap="none" numCol="2" anchor="ctr"/>
            <a:lstStyle/>
            <a:p>
              <a:pPr algn="ctr">
                <a:buFont typeface="Wingdings 2" pitchFamily="18" charset="2"/>
                <a:buChar char=""/>
                <a:defRPr/>
              </a:pPr>
              <a:endParaRPr lang="en-US" sz="1000" b="1" dirty="0">
                <a:solidFill>
                  <a:prstClr val="black"/>
                </a:solidFill>
                <a:latin typeface="Arial Narrow" pitchFamily="34" charset="0"/>
              </a:endParaRPr>
            </a:p>
          </p:txBody>
        </p:sp>
        <p:sp>
          <p:nvSpPr>
            <p:cNvPr id="57465" name="TextBox 79"/>
            <p:cNvSpPr txBox="1">
              <a:spLocks noChangeArrowheads="1"/>
            </p:cNvSpPr>
            <p:nvPr/>
          </p:nvSpPr>
          <p:spPr bwMode="auto">
            <a:xfrm>
              <a:off x="3468688" y="3258706"/>
              <a:ext cx="4381500" cy="260350"/>
            </a:xfrm>
            <a:prstGeom prst="rect">
              <a:avLst/>
            </a:prstGeom>
            <a:noFill/>
            <a:ln w="9525">
              <a:noFill/>
              <a:miter lim="800000"/>
              <a:headEnd/>
              <a:tailEnd/>
            </a:ln>
          </p:spPr>
          <p:txBody>
            <a:bodyPr>
              <a:spAutoFit/>
            </a:bodyPr>
            <a:lstStyle/>
            <a:p>
              <a:pPr lvl="1" algn="ctr">
                <a:buFont typeface="Arial" charset="0"/>
                <a:buChar char="•"/>
              </a:pPr>
              <a:r>
                <a:rPr lang="en-US" sz="1100" b="1">
                  <a:solidFill>
                    <a:srgbClr val="000000"/>
                  </a:solidFill>
                  <a:latin typeface="Arial Narrow" pitchFamily="34" charset="0"/>
                </a:rPr>
                <a:t> Build a Culture of Service Excellence and Innovation </a:t>
              </a:r>
            </a:p>
          </p:txBody>
        </p:sp>
        <p:sp>
          <p:nvSpPr>
            <p:cNvPr id="57466" name="TextBox 81"/>
            <p:cNvSpPr txBox="1">
              <a:spLocks noChangeArrowheads="1"/>
            </p:cNvSpPr>
            <p:nvPr/>
          </p:nvSpPr>
          <p:spPr bwMode="auto">
            <a:xfrm>
              <a:off x="2135188" y="3407930"/>
              <a:ext cx="2452687" cy="260350"/>
            </a:xfrm>
            <a:prstGeom prst="rect">
              <a:avLst/>
            </a:prstGeom>
            <a:noFill/>
            <a:ln w="9525">
              <a:noFill/>
              <a:miter lim="800000"/>
              <a:headEnd/>
              <a:tailEnd/>
            </a:ln>
          </p:spPr>
          <p:txBody>
            <a:bodyPr>
              <a:spAutoFit/>
            </a:bodyPr>
            <a:lstStyle/>
            <a:p>
              <a:pPr algn="ctr">
                <a:buFont typeface="Arial" charset="0"/>
                <a:buChar char="•"/>
              </a:pPr>
              <a:r>
                <a:rPr lang="en-US" sz="1100" b="1">
                  <a:solidFill>
                    <a:srgbClr val="000000"/>
                  </a:solidFill>
                  <a:latin typeface="Arial Narrow" pitchFamily="34" charset="0"/>
                </a:rPr>
                <a:t> Increase Employee Satisfaction</a:t>
              </a:r>
            </a:p>
          </p:txBody>
        </p:sp>
        <p:sp>
          <p:nvSpPr>
            <p:cNvPr id="57467" name="TextBox 85"/>
            <p:cNvSpPr txBox="1">
              <a:spLocks noChangeArrowheads="1"/>
            </p:cNvSpPr>
            <p:nvPr/>
          </p:nvSpPr>
          <p:spPr bwMode="auto">
            <a:xfrm>
              <a:off x="7164388" y="3407930"/>
              <a:ext cx="1816100" cy="260350"/>
            </a:xfrm>
            <a:prstGeom prst="rect">
              <a:avLst/>
            </a:prstGeom>
            <a:noFill/>
            <a:ln w="9525">
              <a:noFill/>
              <a:miter lim="800000"/>
              <a:headEnd/>
              <a:tailEnd/>
            </a:ln>
          </p:spPr>
          <p:txBody>
            <a:bodyPr>
              <a:spAutoFit/>
            </a:bodyPr>
            <a:lstStyle/>
            <a:p>
              <a:pPr algn="ctr">
                <a:buFont typeface="Arial" charset="0"/>
                <a:buChar char="•"/>
              </a:pPr>
              <a:r>
                <a:rPr lang="en-US" sz="1100" b="1">
                  <a:solidFill>
                    <a:srgbClr val="000000"/>
                  </a:solidFill>
                  <a:latin typeface="Arial Narrow" pitchFamily="34" charset="0"/>
                </a:rPr>
                <a:t> Leverage Technology</a:t>
              </a:r>
            </a:p>
          </p:txBody>
        </p:sp>
        <p:sp>
          <p:nvSpPr>
            <p:cNvPr id="57468" name="TextBox 87"/>
            <p:cNvSpPr txBox="1">
              <a:spLocks noChangeArrowheads="1"/>
            </p:cNvSpPr>
            <p:nvPr/>
          </p:nvSpPr>
          <p:spPr bwMode="auto">
            <a:xfrm>
              <a:off x="4497388" y="3407930"/>
              <a:ext cx="2336800" cy="260350"/>
            </a:xfrm>
            <a:prstGeom prst="rect">
              <a:avLst/>
            </a:prstGeom>
            <a:noFill/>
            <a:ln w="9525">
              <a:noFill/>
              <a:miter lim="800000"/>
              <a:headEnd/>
              <a:tailEnd/>
            </a:ln>
          </p:spPr>
          <p:txBody>
            <a:bodyPr>
              <a:spAutoFit/>
            </a:bodyPr>
            <a:lstStyle/>
            <a:p>
              <a:pPr algn="ctr">
                <a:buFont typeface="Arial" charset="0"/>
                <a:buChar char="•"/>
              </a:pPr>
              <a:r>
                <a:rPr lang="en-US" sz="1100" b="1">
                  <a:solidFill>
                    <a:srgbClr val="000000"/>
                  </a:solidFill>
                  <a:latin typeface="Arial Narrow" pitchFamily="34" charset="0"/>
                </a:rPr>
                <a:t> Improve Talent Management</a:t>
              </a:r>
            </a:p>
          </p:txBody>
        </p:sp>
        <p:pic>
          <p:nvPicPr>
            <p:cNvPr id="57469" name="Snip Same Side Corner Rectangle 108"/>
            <p:cNvPicPr>
              <a:picLocks noChangeArrowheads="1"/>
            </p:cNvPicPr>
            <p:nvPr/>
          </p:nvPicPr>
          <p:blipFill>
            <a:blip r:embed="rId3" cstate="print"/>
            <a:srcRect/>
            <a:stretch>
              <a:fillRect/>
            </a:stretch>
          </p:blipFill>
          <p:spPr bwMode="auto">
            <a:xfrm>
              <a:off x="1758950" y="3227832"/>
              <a:ext cx="341313" cy="528637"/>
            </a:xfrm>
            <a:prstGeom prst="rect">
              <a:avLst/>
            </a:prstGeom>
            <a:noFill/>
            <a:ln w="9525">
              <a:noFill/>
              <a:miter lim="800000"/>
              <a:headEnd/>
              <a:tailEnd/>
            </a:ln>
          </p:spPr>
        </p:pic>
        <p:sp>
          <p:nvSpPr>
            <p:cNvPr id="86" name="Rectangle 27"/>
            <p:cNvSpPr>
              <a:spLocks noChangeArrowheads="1"/>
            </p:cNvSpPr>
            <p:nvPr/>
          </p:nvSpPr>
          <p:spPr bwMode="auto">
            <a:xfrm>
              <a:off x="1936750" y="2331720"/>
              <a:ext cx="7054850" cy="301752"/>
            </a:xfrm>
            <a:prstGeom prst="rect">
              <a:avLst/>
            </a:prstGeom>
            <a:gradFill flip="none" rotWithShape="1">
              <a:gsLst>
                <a:gs pos="50000">
                  <a:srgbClr val="FF9966"/>
                </a:gs>
                <a:gs pos="100000">
                  <a:srgbClr val="FF9966">
                    <a:gamma/>
                    <a:shade val="94118"/>
                    <a:invGamma/>
                  </a:srgbClr>
                </a:gs>
              </a:gsLst>
              <a:lin ang="2700000" scaled="1"/>
              <a:tileRect/>
            </a:gradFill>
            <a:ln w="9525">
              <a:noFill/>
              <a:miter lim="800000"/>
              <a:headEnd/>
              <a:tailEnd/>
            </a:ln>
            <a:effectLst/>
            <a:scene3d>
              <a:camera prst="orthographicFront"/>
              <a:lightRig rig="threePt" dir="t"/>
            </a:scene3d>
            <a:sp3d>
              <a:bevelT prst="relaxedInset"/>
            </a:sp3d>
          </p:spPr>
          <p:txBody>
            <a:bodyPr wrap="none" anchor="ctr"/>
            <a:lstStyle/>
            <a:p>
              <a:pPr algn="ctr">
                <a:buFont typeface="Arial" charset="0"/>
                <a:buChar char="•"/>
                <a:defRPr/>
              </a:pPr>
              <a:r>
                <a:rPr lang="en-US" sz="1100" b="1" dirty="0">
                  <a:solidFill>
                    <a:prstClr val="black"/>
                  </a:solidFill>
                  <a:latin typeface="Arial Narrow" pitchFamily="34" charset="0"/>
                </a:rPr>
                <a:t> Improve Customer Satisfaction</a:t>
              </a:r>
            </a:p>
          </p:txBody>
        </p:sp>
        <p:sp>
          <p:nvSpPr>
            <p:cNvPr id="87" name="Rectangle 28"/>
            <p:cNvSpPr>
              <a:spLocks noChangeArrowheads="1"/>
            </p:cNvSpPr>
            <p:nvPr/>
          </p:nvSpPr>
          <p:spPr bwMode="auto">
            <a:xfrm>
              <a:off x="1936750" y="2610245"/>
              <a:ext cx="7054850" cy="301752"/>
            </a:xfrm>
            <a:prstGeom prst="rect">
              <a:avLst/>
            </a:prstGeom>
            <a:gradFill rotWithShape="1">
              <a:gsLst>
                <a:gs pos="50000">
                  <a:srgbClr val="3FFF3F"/>
                </a:gs>
                <a:gs pos="100000">
                  <a:srgbClr val="3FFF3F">
                    <a:gamma/>
                    <a:shade val="94118"/>
                    <a:invGamma/>
                  </a:srgbClr>
                </a:gs>
              </a:gsLst>
              <a:lin ang="5400000" scaled="1"/>
            </a:gradFill>
            <a:ln w="9525">
              <a:noFill/>
              <a:miter lim="800000"/>
              <a:headEnd/>
              <a:tailEnd/>
            </a:ln>
            <a:effectLst/>
            <a:scene3d>
              <a:camera prst="orthographicFront"/>
              <a:lightRig rig="threePt" dir="t"/>
            </a:scene3d>
            <a:sp3d>
              <a:bevelT prst="relaxedInset"/>
            </a:sp3d>
          </p:spPr>
          <p:txBody>
            <a:bodyPr wrap="none" anchor="ctr"/>
            <a:lstStyle/>
            <a:p>
              <a:pPr algn="ctr">
                <a:buFont typeface="Arial" charset="0"/>
                <a:buChar char="•"/>
                <a:defRPr/>
              </a:pPr>
              <a:r>
                <a:rPr lang="en-US" sz="1100" b="1" dirty="0">
                  <a:solidFill>
                    <a:prstClr val="black"/>
                  </a:solidFill>
                  <a:latin typeface="Arial Narrow" pitchFamily="34" charset="0"/>
                </a:rPr>
                <a:t> Improve Cost Efficiencies</a:t>
              </a:r>
            </a:p>
          </p:txBody>
        </p:sp>
        <p:grpSp>
          <p:nvGrpSpPr>
            <p:cNvPr id="57476" name="Snip Same Side Corner Rectangle 105"/>
            <p:cNvGrpSpPr>
              <a:grpSpLocks/>
            </p:cNvGrpSpPr>
            <p:nvPr/>
          </p:nvGrpSpPr>
          <p:grpSpPr bwMode="auto">
            <a:xfrm>
              <a:off x="1752600" y="2286000"/>
              <a:ext cx="347663" cy="420624"/>
              <a:chOff x="680" y="3395"/>
              <a:chExt cx="219" cy="219"/>
            </a:xfrm>
          </p:grpSpPr>
          <p:sp>
            <p:nvSpPr>
              <p:cNvPr id="57511" name="Text Box 128"/>
              <p:cNvSpPr txBox="1">
                <a:spLocks noChangeArrowheads="1"/>
              </p:cNvSpPr>
              <p:nvPr/>
            </p:nvSpPr>
            <p:spPr bwMode="auto">
              <a:xfrm rot="-5400000">
                <a:off x="738" y="3414"/>
                <a:ext cx="120" cy="132"/>
              </a:xfrm>
              <a:prstGeom prst="rect">
                <a:avLst/>
              </a:prstGeom>
              <a:noFill/>
              <a:ln w="9525">
                <a:noFill/>
                <a:miter lim="800000"/>
                <a:headEnd/>
                <a:tailEnd/>
              </a:ln>
            </p:spPr>
            <p:txBody>
              <a:bodyPr vert="eaVert" anchor="ctr"/>
              <a:lstStyle/>
              <a:p>
                <a:pPr algn="ctr">
                  <a:buFont typeface="Wingdings 2" pitchFamily="18" charset="2"/>
                  <a:buChar char=""/>
                </a:pPr>
                <a:endParaRPr lang="en-US" sz="1000">
                  <a:solidFill>
                    <a:srgbClr val="FFFFFF"/>
                  </a:solidFill>
                  <a:latin typeface="Arial Narrow" pitchFamily="34" charset="0"/>
                </a:endParaRPr>
              </a:p>
            </p:txBody>
          </p:sp>
          <p:pic>
            <p:nvPicPr>
              <p:cNvPr id="57512" name="Snip Same Side Corner Rectangle 105"/>
              <p:cNvPicPr>
                <a:picLocks noChangeArrowheads="1"/>
              </p:cNvPicPr>
              <p:nvPr/>
            </p:nvPicPr>
            <p:blipFill>
              <a:blip r:embed="rId4" cstate="print"/>
              <a:srcRect/>
              <a:stretch>
                <a:fillRect/>
              </a:stretch>
            </p:blipFill>
            <p:spPr bwMode="auto">
              <a:xfrm>
                <a:off x="680" y="3395"/>
                <a:ext cx="219" cy="219"/>
              </a:xfrm>
              <a:prstGeom prst="rect">
                <a:avLst/>
              </a:prstGeom>
              <a:noFill/>
              <a:ln w="9525">
                <a:noFill/>
                <a:miter lim="800000"/>
                <a:headEnd/>
                <a:tailEnd/>
              </a:ln>
            </p:spPr>
          </p:pic>
        </p:grpSp>
        <p:sp>
          <p:nvSpPr>
            <p:cNvPr id="197" name="Rectangle 29"/>
            <p:cNvSpPr>
              <a:spLocks noChangeArrowheads="1"/>
            </p:cNvSpPr>
            <p:nvPr/>
          </p:nvSpPr>
          <p:spPr bwMode="auto">
            <a:xfrm>
              <a:off x="1892300" y="2908187"/>
              <a:ext cx="7099300" cy="344487"/>
            </a:xfrm>
            <a:prstGeom prst="rect">
              <a:avLst/>
            </a:prstGeom>
            <a:solidFill>
              <a:schemeClr val="bg1">
                <a:lumMod val="85000"/>
              </a:schemeClr>
            </a:solidFill>
            <a:ln w="9525">
              <a:noFill/>
              <a:miter lim="800000"/>
              <a:headEnd/>
              <a:tailEnd/>
            </a:ln>
            <a:effectLst/>
            <a:scene3d>
              <a:camera prst="orthographicFront"/>
              <a:lightRig rig="threePt" dir="t"/>
            </a:scene3d>
            <a:sp3d>
              <a:bevelT prst="relaxedInset"/>
            </a:sp3d>
          </p:spPr>
          <p:txBody>
            <a:bodyPr wrap="none" numCol="3" anchor="ctr"/>
            <a:lstStyle/>
            <a:p>
              <a:pPr algn="ctr">
                <a:buFont typeface="Wingdings 2" pitchFamily="18" charset="2"/>
                <a:buChar char=""/>
                <a:defRPr/>
              </a:pPr>
              <a:endParaRPr lang="en-US" sz="1000" b="1" dirty="0">
                <a:solidFill>
                  <a:prstClr val="black"/>
                </a:solidFill>
                <a:latin typeface="Arial Narrow" pitchFamily="34" charset="0"/>
              </a:endParaRPr>
            </a:p>
          </p:txBody>
        </p:sp>
        <p:sp>
          <p:nvSpPr>
            <p:cNvPr id="57480" name="TextBox 76"/>
            <p:cNvSpPr txBox="1">
              <a:spLocks noChangeArrowheads="1"/>
            </p:cNvSpPr>
            <p:nvPr/>
          </p:nvSpPr>
          <p:spPr bwMode="auto">
            <a:xfrm>
              <a:off x="4267200" y="2888819"/>
              <a:ext cx="2362200" cy="260350"/>
            </a:xfrm>
            <a:prstGeom prst="rect">
              <a:avLst/>
            </a:prstGeom>
            <a:noFill/>
            <a:ln w="9525">
              <a:noFill/>
              <a:miter lim="800000"/>
              <a:headEnd/>
              <a:tailEnd/>
            </a:ln>
          </p:spPr>
          <p:txBody>
            <a:bodyPr>
              <a:spAutoFit/>
            </a:bodyPr>
            <a:lstStyle/>
            <a:p>
              <a:pPr algn="ctr">
                <a:buFont typeface="Arial" charset="0"/>
                <a:buChar char="•"/>
              </a:pPr>
              <a:r>
                <a:rPr lang="en-US" sz="1100" b="1">
                  <a:solidFill>
                    <a:srgbClr val="000000"/>
                  </a:solidFill>
                  <a:latin typeface="Arial Narrow" pitchFamily="34" charset="0"/>
                </a:rPr>
                <a:t> Improve Service Excellence</a:t>
              </a:r>
            </a:p>
          </p:txBody>
        </p:sp>
        <p:sp>
          <p:nvSpPr>
            <p:cNvPr id="57481" name="TextBox 77"/>
            <p:cNvSpPr txBox="1">
              <a:spLocks noChangeArrowheads="1"/>
            </p:cNvSpPr>
            <p:nvPr/>
          </p:nvSpPr>
          <p:spPr bwMode="auto">
            <a:xfrm>
              <a:off x="6172200" y="2958669"/>
              <a:ext cx="2894012" cy="260350"/>
            </a:xfrm>
            <a:prstGeom prst="rect">
              <a:avLst/>
            </a:prstGeom>
            <a:noFill/>
            <a:ln w="9525">
              <a:noFill/>
              <a:miter lim="800000"/>
              <a:headEnd/>
              <a:tailEnd/>
            </a:ln>
          </p:spPr>
          <p:txBody>
            <a:bodyPr>
              <a:spAutoFit/>
            </a:bodyPr>
            <a:lstStyle/>
            <a:p>
              <a:pPr algn="ctr">
                <a:buFont typeface="Arial" charset="0"/>
                <a:buChar char="•"/>
              </a:pPr>
              <a:r>
                <a:rPr lang="en-US" sz="1100" b="1">
                  <a:solidFill>
                    <a:srgbClr val="000000"/>
                  </a:solidFill>
                  <a:latin typeface="Arial Narrow" pitchFamily="34" charset="0"/>
                </a:rPr>
                <a:t> Improve Business Processes and Controls</a:t>
              </a:r>
            </a:p>
          </p:txBody>
        </p:sp>
        <p:sp>
          <p:nvSpPr>
            <p:cNvPr id="57482" name="TextBox 78"/>
            <p:cNvSpPr txBox="1">
              <a:spLocks noChangeArrowheads="1"/>
            </p:cNvSpPr>
            <p:nvPr/>
          </p:nvSpPr>
          <p:spPr bwMode="auto">
            <a:xfrm>
              <a:off x="2135188" y="2958669"/>
              <a:ext cx="2436812" cy="260350"/>
            </a:xfrm>
            <a:prstGeom prst="rect">
              <a:avLst/>
            </a:prstGeom>
            <a:noFill/>
            <a:ln w="9525">
              <a:noFill/>
              <a:miter lim="800000"/>
              <a:headEnd/>
              <a:tailEnd/>
            </a:ln>
          </p:spPr>
          <p:txBody>
            <a:bodyPr>
              <a:spAutoFit/>
            </a:bodyPr>
            <a:lstStyle/>
            <a:p>
              <a:pPr algn="ctr">
                <a:buFont typeface="Arial" charset="0"/>
                <a:buChar char="•"/>
              </a:pPr>
              <a:r>
                <a:rPr lang="en-US" sz="1100" b="1">
                  <a:solidFill>
                    <a:srgbClr val="000000"/>
                  </a:solidFill>
                  <a:latin typeface="Arial Narrow" pitchFamily="34" charset="0"/>
                </a:rPr>
                <a:t> Strengthen Partnering Processes</a:t>
              </a:r>
            </a:p>
          </p:txBody>
        </p:sp>
        <p:pic>
          <p:nvPicPr>
            <p:cNvPr id="57483" name="Snip Same Side Corner Rectangle 107"/>
            <p:cNvPicPr>
              <a:picLocks noChangeArrowheads="1"/>
            </p:cNvPicPr>
            <p:nvPr/>
          </p:nvPicPr>
          <p:blipFill>
            <a:blip r:embed="rId5" cstate="print"/>
            <a:srcRect/>
            <a:stretch>
              <a:fillRect/>
            </a:stretch>
          </p:blipFill>
          <p:spPr bwMode="auto">
            <a:xfrm>
              <a:off x="1754188" y="2880360"/>
              <a:ext cx="341312" cy="466344"/>
            </a:xfrm>
            <a:prstGeom prst="rect">
              <a:avLst/>
            </a:prstGeom>
            <a:noFill/>
            <a:ln w="9525">
              <a:noFill/>
              <a:miter lim="800000"/>
              <a:headEnd/>
              <a:tailEnd/>
            </a:ln>
          </p:spPr>
        </p:pic>
        <p:sp>
          <p:nvSpPr>
            <p:cNvPr id="184" name="AutoShape 66"/>
            <p:cNvSpPr>
              <a:spLocks noChangeArrowheads="1"/>
            </p:cNvSpPr>
            <p:nvPr/>
          </p:nvSpPr>
          <p:spPr bwMode="auto">
            <a:xfrm>
              <a:off x="1992312" y="3789556"/>
              <a:ext cx="304800" cy="2514600"/>
            </a:xfrm>
            <a:prstGeom prst="upArrow">
              <a:avLst>
                <a:gd name="adj1" fmla="val 50000"/>
                <a:gd name="adj2" fmla="val 164227"/>
              </a:avLst>
            </a:prstGeom>
            <a:solidFill>
              <a:srgbClr val="000099"/>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eaVert" wrap="none" anchor="ctr"/>
            <a:lstStyle/>
            <a:p>
              <a:pPr algn="ctr" fontAlgn="auto">
                <a:spcBef>
                  <a:spcPts val="0"/>
                </a:spcBef>
                <a:spcAft>
                  <a:spcPts val="0"/>
                </a:spcAft>
                <a:buFont typeface="Wingdings 2" pitchFamily="18" charset="2"/>
                <a:buChar char=""/>
                <a:defRPr/>
              </a:pPr>
              <a:endParaRPr lang="en-US" sz="1000" kern="0">
                <a:solidFill>
                  <a:sysClr val="windowText" lastClr="000000"/>
                </a:solidFill>
                <a:latin typeface="Arial Narrow" pitchFamily="34" charset="0"/>
              </a:endParaRPr>
            </a:p>
          </p:txBody>
        </p:sp>
        <p:sp>
          <p:nvSpPr>
            <p:cNvPr id="185" name="AutoShape 67"/>
            <p:cNvSpPr>
              <a:spLocks noChangeArrowheads="1"/>
            </p:cNvSpPr>
            <p:nvPr/>
          </p:nvSpPr>
          <p:spPr bwMode="auto">
            <a:xfrm>
              <a:off x="6553200" y="3789390"/>
              <a:ext cx="304800" cy="2521774"/>
            </a:xfrm>
            <a:prstGeom prst="upArrow">
              <a:avLst>
                <a:gd name="adj1" fmla="val 50000"/>
                <a:gd name="adj2" fmla="val 164227"/>
              </a:avLst>
            </a:prstGeom>
            <a:solidFill>
              <a:srgbClr val="000099"/>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eaVert" wrap="none" anchor="ctr"/>
            <a:lstStyle/>
            <a:p>
              <a:pPr algn="ctr" fontAlgn="auto">
                <a:spcBef>
                  <a:spcPts val="0"/>
                </a:spcBef>
                <a:spcAft>
                  <a:spcPts val="0"/>
                </a:spcAft>
                <a:buFont typeface="Wingdings 2" pitchFamily="18" charset="2"/>
                <a:buChar char=""/>
                <a:defRPr/>
              </a:pPr>
              <a:endParaRPr lang="en-US" sz="1000" kern="0">
                <a:solidFill>
                  <a:sysClr val="windowText" lastClr="000000"/>
                </a:solidFill>
                <a:latin typeface="Arial Narrow" pitchFamily="34" charset="0"/>
              </a:endParaRPr>
            </a:p>
          </p:txBody>
        </p:sp>
        <p:sp>
          <p:nvSpPr>
            <p:cNvPr id="186" name="AutoShape 68"/>
            <p:cNvSpPr>
              <a:spLocks noChangeArrowheads="1"/>
            </p:cNvSpPr>
            <p:nvPr/>
          </p:nvSpPr>
          <p:spPr bwMode="auto">
            <a:xfrm>
              <a:off x="8816898" y="3789232"/>
              <a:ext cx="304800" cy="2528643"/>
            </a:xfrm>
            <a:prstGeom prst="upArrow">
              <a:avLst>
                <a:gd name="adj1" fmla="val 50000"/>
                <a:gd name="adj2" fmla="val 164227"/>
              </a:avLst>
            </a:prstGeom>
            <a:solidFill>
              <a:srgbClr val="000099"/>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eaVert" wrap="none" anchor="ctr"/>
            <a:lstStyle/>
            <a:p>
              <a:pPr algn="ctr" fontAlgn="auto">
                <a:spcBef>
                  <a:spcPts val="0"/>
                </a:spcBef>
                <a:spcAft>
                  <a:spcPts val="0"/>
                </a:spcAft>
                <a:buFont typeface="Wingdings 2" pitchFamily="18" charset="2"/>
                <a:buChar char=""/>
                <a:defRPr/>
              </a:pPr>
              <a:endParaRPr lang="en-US" sz="1000" kern="0">
                <a:solidFill>
                  <a:sysClr val="windowText" lastClr="000000"/>
                </a:solidFill>
                <a:latin typeface="Arial Narrow" pitchFamily="34" charset="0"/>
              </a:endParaRPr>
            </a:p>
          </p:txBody>
        </p:sp>
        <p:sp>
          <p:nvSpPr>
            <p:cNvPr id="183" name="AutoShape 31"/>
            <p:cNvSpPr>
              <a:spLocks noChangeArrowheads="1"/>
            </p:cNvSpPr>
            <p:nvPr/>
          </p:nvSpPr>
          <p:spPr bwMode="auto">
            <a:xfrm>
              <a:off x="4267200" y="3790123"/>
              <a:ext cx="304800" cy="2489903"/>
            </a:xfrm>
            <a:prstGeom prst="upArrow">
              <a:avLst>
                <a:gd name="adj1" fmla="val 50000"/>
                <a:gd name="adj2" fmla="val 164227"/>
              </a:avLst>
            </a:prstGeom>
            <a:solidFill>
              <a:srgbClr val="000099"/>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eaVert" wrap="none" anchor="ctr"/>
            <a:lstStyle/>
            <a:p>
              <a:pPr algn="ctr" fontAlgn="auto">
                <a:spcBef>
                  <a:spcPts val="0"/>
                </a:spcBef>
                <a:spcAft>
                  <a:spcPts val="0"/>
                </a:spcAft>
                <a:buFont typeface="Wingdings 2" pitchFamily="18" charset="2"/>
                <a:buChar char=""/>
                <a:defRPr/>
              </a:pPr>
              <a:endParaRPr lang="en-US" sz="1000" kern="0">
                <a:solidFill>
                  <a:sysClr val="windowText" lastClr="000000"/>
                </a:solidFill>
                <a:latin typeface="Arial Narrow" pitchFamily="34" charset="0"/>
              </a:endParaRPr>
            </a:p>
          </p:txBody>
        </p:sp>
        <p:sp>
          <p:nvSpPr>
            <p:cNvPr id="190" name="Rectangle 189"/>
            <p:cNvSpPr/>
            <p:nvPr/>
          </p:nvSpPr>
          <p:spPr bwMode="auto">
            <a:xfrm>
              <a:off x="762000" y="6216735"/>
              <a:ext cx="8305800" cy="228600"/>
            </a:xfrm>
            <a:prstGeom prst="rect">
              <a:avLst/>
            </a:prstGeom>
            <a:solidFill>
              <a:srgbClr val="333399"/>
            </a:solidFill>
            <a:ln w="9525" cap="flat" cmpd="sng" algn="ctr">
              <a:noFill/>
              <a:prstDash val="solid"/>
              <a:miter lim="800000"/>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lstStyle/>
            <a:p>
              <a:pPr algn="ctr" fontAlgn="auto">
                <a:spcBef>
                  <a:spcPts val="0"/>
                </a:spcBef>
                <a:spcAft>
                  <a:spcPts val="0"/>
                </a:spcAft>
                <a:buFont typeface="Wingdings 2" pitchFamily="18" charset="2"/>
                <a:buChar char=""/>
                <a:defRPr/>
              </a:pPr>
              <a:endParaRPr lang="en-US" sz="1000" kern="0">
                <a:solidFill>
                  <a:sysClr val="windowText" lastClr="000000"/>
                </a:solidFill>
                <a:latin typeface="Arial Narrow" pitchFamily="34" charset="0"/>
              </a:endParaRPr>
            </a:p>
          </p:txBody>
        </p:sp>
        <p:sp>
          <p:nvSpPr>
            <p:cNvPr id="191" name="TextBox 81"/>
            <p:cNvSpPr txBox="1">
              <a:spLocks noChangeArrowheads="1"/>
            </p:cNvSpPr>
            <p:nvPr/>
          </p:nvSpPr>
          <p:spPr bwMode="auto">
            <a:xfrm>
              <a:off x="1828800" y="6183013"/>
              <a:ext cx="6400800" cy="261924"/>
            </a:xfrm>
            <a:prstGeom prst="rect">
              <a:avLst/>
            </a:prstGeom>
            <a:noFill/>
            <a:ln w="9525">
              <a:noFill/>
              <a:miter lim="800000"/>
              <a:headEnd/>
              <a:tailEnd/>
            </a:ln>
          </p:spPr>
          <p:txBody>
            <a:bodyPr>
              <a:spAutoFit/>
            </a:bodyPr>
            <a:lstStyle/>
            <a:p>
              <a:pPr algn="ctr" fontAlgn="auto">
                <a:spcBef>
                  <a:spcPts val="0"/>
                </a:spcBef>
                <a:spcAft>
                  <a:spcPts val="0"/>
                </a:spcAft>
                <a:buFont typeface="Wingdings 2" pitchFamily="18" charset="2"/>
                <a:buChar char=""/>
                <a:defRPr/>
              </a:pPr>
              <a:r>
                <a:rPr lang="en-US" sz="1100" b="1" kern="0" dirty="0">
                  <a:solidFill>
                    <a:srgbClr val="FFFFFF"/>
                  </a:solidFill>
                  <a:latin typeface="Arial Narrow" pitchFamily="34" charset="0"/>
                </a:rPr>
                <a:t>Lead using Integrity, Service, and Innovation</a:t>
              </a:r>
            </a:p>
          </p:txBody>
        </p:sp>
        <p:sp>
          <p:nvSpPr>
            <p:cNvPr id="89" name="Pentagon 88"/>
            <p:cNvSpPr/>
            <p:nvPr/>
          </p:nvSpPr>
          <p:spPr>
            <a:xfrm rot="16200000">
              <a:off x="5068117" y="254726"/>
              <a:ext cx="966741" cy="2286000"/>
            </a:xfrm>
            <a:prstGeom prst="homePlate">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0" scaled="1"/>
              <a:tileRect/>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2" pitchFamily="18" charset="2"/>
                <a:buChar char=""/>
                <a:defRPr/>
              </a:pPr>
              <a:endParaRPr lang="en-US" sz="1000"/>
            </a:p>
          </p:txBody>
        </p:sp>
        <p:sp>
          <p:nvSpPr>
            <p:cNvPr id="193" name="Folded Corner 192"/>
            <p:cNvSpPr/>
            <p:nvPr/>
          </p:nvSpPr>
          <p:spPr>
            <a:xfrm>
              <a:off x="4419600" y="1470102"/>
              <a:ext cx="2286000" cy="762000"/>
            </a:xfrm>
            <a:prstGeom prst="foldedCorner">
              <a:avLst/>
            </a:prstGeom>
            <a:solidFill>
              <a:schemeClr val="tx2">
                <a:lumMod val="75000"/>
              </a:schemeClr>
            </a:solidFill>
            <a:ln>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lstStyle/>
            <a:p>
              <a:pPr algn="ctr" eaLnBrk="0" hangingPunct="0">
                <a:buFont typeface="Wingdings 2" pitchFamily="18" charset="2"/>
                <a:buChar char=""/>
                <a:defRPr/>
              </a:pPr>
              <a:r>
                <a:rPr lang="en-US" sz="1000" dirty="0">
                  <a:solidFill>
                    <a:prstClr val="white"/>
                  </a:solidFill>
                  <a:latin typeface="Arial Narrow" pitchFamily="34" charset="0"/>
                </a:rPr>
                <a:t>Demonstrate a culture of innovation delivering new capabilities and improving existing operations.</a:t>
              </a:r>
            </a:p>
          </p:txBody>
        </p:sp>
        <p:sp>
          <p:nvSpPr>
            <p:cNvPr id="91" name="Pentagon 90"/>
            <p:cNvSpPr/>
            <p:nvPr/>
          </p:nvSpPr>
          <p:spPr>
            <a:xfrm rot="16200000">
              <a:off x="2793229" y="254726"/>
              <a:ext cx="966741" cy="2286000"/>
            </a:xfrm>
            <a:prstGeom prst="homePlate">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0" scaled="1"/>
              <a:tileRect/>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2" pitchFamily="18" charset="2"/>
                <a:buChar char=""/>
                <a:defRPr/>
              </a:pPr>
              <a:endParaRPr lang="en-US" sz="1000"/>
            </a:p>
          </p:txBody>
        </p:sp>
        <p:sp>
          <p:nvSpPr>
            <p:cNvPr id="90" name="Text Box 16"/>
            <p:cNvSpPr txBox="1">
              <a:spLocks noChangeArrowheads="1"/>
            </p:cNvSpPr>
            <p:nvPr/>
          </p:nvSpPr>
          <p:spPr bwMode="auto">
            <a:xfrm>
              <a:off x="4854575" y="1033413"/>
              <a:ext cx="1371600" cy="400031"/>
            </a:xfrm>
            <a:prstGeom prst="rect">
              <a:avLst/>
            </a:prstGeom>
            <a:noFill/>
            <a:ln w="9525">
              <a:noFill/>
              <a:miter lim="800000"/>
              <a:headEnd/>
              <a:tailEnd/>
            </a:ln>
          </p:spPr>
          <p:txBody>
            <a:bodyPr>
              <a:spAutoFit/>
            </a:bodyPr>
            <a:lstStyle/>
            <a:p>
              <a:pPr algn="ctr" fontAlgn="auto">
                <a:spcBef>
                  <a:spcPct val="50000"/>
                </a:spcBef>
                <a:spcAft>
                  <a:spcPts val="0"/>
                </a:spcAft>
                <a:buFont typeface="Wingdings 2" pitchFamily="18" charset="2"/>
                <a:buChar char=""/>
                <a:defRPr/>
              </a:pPr>
              <a:r>
                <a:rPr lang="en-US" sz="1000" b="1" kern="0" dirty="0">
                  <a:solidFill>
                    <a:sysClr val="windowText" lastClr="000000"/>
                  </a:solidFill>
                  <a:latin typeface="Arial Narrow" pitchFamily="34" charset="0"/>
                </a:rPr>
                <a:t>Continuous Improvement</a:t>
              </a:r>
            </a:p>
          </p:txBody>
        </p:sp>
        <p:sp>
          <p:nvSpPr>
            <p:cNvPr id="192" name="Folded Corner 191"/>
            <p:cNvSpPr/>
            <p:nvPr/>
          </p:nvSpPr>
          <p:spPr>
            <a:xfrm>
              <a:off x="2133600" y="1470102"/>
              <a:ext cx="2286000" cy="762000"/>
            </a:xfrm>
            <a:prstGeom prst="foldedCorner">
              <a:avLst/>
            </a:prstGeom>
            <a:solidFill>
              <a:schemeClr val="tx2">
                <a:lumMod val="75000"/>
              </a:schemeClr>
            </a:solidFill>
            <a:ln>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lstStyle/>
            <a:p>
              <a:pPr algn="ctr" eaLnBrk="0" hangingPunct="0">
                <a:buFont typeface="Wingdings 2" pitchFamily="18" charset="2"/>
                <a:buChar char=""/>
                <a:defRPr/>
              </a:pPr>
              <a:r>
                <a:rPr lang="en-US" sz="1000" dirty="0">
                  <a:solidFill>
                    <a:prstClr val="white"/>
                  </a:solidFill>
                  <a:latin typeface="Arial Narrow" pitchFamily="34" charset="0"/>
                </a:rPr>
                <a:t>Achieve clearly defined, negotiated expectations through partnerships that balance fact-based requirements, enterprise standards, and cost realities.</a:t>
              </a:r>
            </a:p>
          </p:txBody>
        </p:sp>
        <p:sp>
          <p:nvSpPr>
            <p:cNvPr id="92" name="Pentagon 91"/>
            <p:cNvSpPr/>
            <p:nvPr/>
          </p:nvSpPr>
          <p:spPr>
            <a:xfrm rot="16200000">
              <a:off x="7365229" y="254726"/>
              <a:ext cx="966741" cy="2286000"/>
            </a:xfrm>
            <a:prstGeom prst="homePlate">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0" scaled="1"/>
              <a:tileRect/>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2" pitchFamily="18" charset="2"/>
                <a:buChar char=""/>
                <a:defRPr/>
              </a:pPr>
              <a:endParaRPr lang="en-US" sz="1000"/>
            </a:p>
          </p:txBody>
        </p:sp>
        <p:sp>
          <p:nvSpPr>
            <p:cNvPr id="194" name="Folded Corner 193"/>
            <p:cNvSpPr/>
            <p:nvPr/>
          </p:nvSpPr>
          <p:spPr>
            <a:xfrm>
              <a:off x="6705600" y="1470102"/>
              <a:ext cx="2286000" cy="762000"/>
            </a:xfrm>
            <a:prstGeom prst="foldedCorner">
              <a:avLst/>
            </a:prstGeom>
            <a:solidFill>
              <a:schemeClr val="tx2">
                <a:lumMod val="75000"/>
              </a:schemeClr>
            </a:solidFill>
            <a:ln>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lstStyle/>
            <a:p>
              <a:pPr algn="ctr" eaLnBrk="0" hangingPunct="0">
                <a:buFont typeface="Wingdings 2" pitchFamily="18" charset="2"/>
                <a:buChar char=""/>
                <a:defRPr/>
              </a:pPr>
              <a:r>
                <a:rPr lang="en-US" sz="1000" dirty="0">
                  <a:solidFill>
                    <a:prstClr val="white"/>
                  </a:solidFill>
                  <a:latin typeface="Arial Narrow" pitchFamily="34" charset="0"/>
                </a:rPr>
                <a:t>Achieve service excellence and superior results through a high-performing workforce, effective analytical capabilities, and standardized procedures.</a:t>
              </a:r>
            </a:p>
          </p:txBody>
        </p:sp>
        <p:sp>
          <p:nvSpPr>
            <p:cNvPr id="93" name="Text Box 16"/>
            <p:cNvSpPr txBox="1">
              <a:spLocks noChangeArrowheads="1"/>
            </p:cNvSpPr>
            <p:nvPr/>
          </p:nvSpPr>
          <p:spPr bwMode="auto">
            <a:xfrm>
              <a:off x="7162800" y="1033413"/>
              <a:ext cx="1371600" cy="400031"/>
            </a:xfrm>
            <a:prstGeom prst="rect">
              <a:avLst/>
            </a:prstGeom>
            <a:noFill/>
            <a:ln w="9525">
              <a:noFill/>
              <a:miter lim="800000"/>
              <a:headEnd/>
              <a:tailEnd/>
            </a:ln>
          </p:spPr>
          <p:txBody>
            <a:bodyPr>
              <a:spAutoFit/>
            </a:bodyPr>
            <a:lstStyle/>
            <a:p>
              <a:pPr algn="ctr" fontAlgn="auto">
                <a:spcBef>
                  <a:spcPct val="50000"/>
                </a:spcBef>
                <a:spcAft>
                  <a:spcPts val="0"/>
                </a:spcAft>
                <a:buFont typeface="Wingdings 2" pitchFamily="18" charset="2"/>
                <a:buChar char=""/>
                <a:defRPr/>
              </a:pPr>
              <a:r>
                <a:rPr lang="en-US" sz="1000" b="1" kern="0" dirty="0">
                  <a:solidFill>
                    <a:sysClr val="windowText" lastClr="000000"/>
                  </a:solidFill>
                  <a:latin typeface="Arial Narrow" pitchFamily="34" charset="0"/>
                </a:rPr>
                <a:t>Operational   Excellence</a:t>
              </a:r>
            </a:p>
          </p:txBody>
        </p:sp>
        <p:sp>
          <p:nvSpPr>
            <p:cNvPr id="94" name="Text Box 16"/>
            <p:cNvSpPr txBox="1">
              <a:spLocks noChangeArrowheads="1"/>
            </p:cNvSpPr>
            <p:nvPr/>
          </p:nvSpPr>
          <p:spPr bwMode="auto">
            <a:xfrm>
              <a:off x="2590800" y="1033413"/>
              <a:ext cx="1371600" cy="400031"/>
            </a:xfrm>
            <a:prstGeom prst="rect">
              <a:avLst/>
            </a:prstGeom>
            <a:noFill/>
            <a:ln w="9525">
              <a:noFill/>
              <a:miter lim="800000"/>
              <a:headEnd/>
              <a:tailEnd/>
            </a:ln>
          </p:spPr>
          <p:txBody>
            <a:bodyPr>
              <a:spAutoFit/>
            </a:bodyPr>
            <a:lstStyle/>
            <a:p>
              <a:pPr algn="ctr" fontAlgn="auto">
                <a:spcBef>
                  <a:spcPct val="50000"/>
                </a:spcBef>
                <a:spcAft>
                  <a:spcPts val="0"/>
                </a:spcAft>
                <a:buFont typeface="Wingdings 2" pitchFamily="18" charset="2"/>
                <a:buChar char=""/>
                <a:defRPr/>
              </a:pPr>
              <a:r>
                <a:rPr lang="en-US" sz="1000" b="1" kern="0" dirty="0">
                  <a:solidFill>
                    <a:sysClr val="windowText" lastClr="000000"/>
                  </a:solidFill>
                  <a:latin typeface="Arial Narrow" pitchFamily="34" charset="0"/>
                </a:rPr>
                <a:t>Customer  Collaboration</a:t>
              </a:r>
            </a:p>
          </p:txBody>
        </p:sp>
        <p:pic>
          <p:nvPicPr>
            <p:cNvPr id="57509" name="Snip Same Side Corner Rectangle 106"/>
            <p:cNvPicPr>
              <a:picLocks noChangeArrowheads="1"/>
            </p:cNvPicPr>
            <p:nvPr/>
          </p:nvPicPr>
          <p:blipFill>
            <a:blip r:embed="rId6" cstate="print"/>
            <a:srcRect/>
            <a:stretch>
              <a:fillRect/>
            </a:stretch>
          </p:blipFill>
          <p:spPr bwMode="auto">
            <a:xfrm>
              <a:off x="1758950" y="2560320"/>
              <a:ext cx="341313" cy="457200"/>
            </a:xfrm>
            <a:prstGeom prst="rect">
              <a:avLst/>
            </a:prstGeom>
            <a:noFill/>
            <a:ln w="9525">
              <a:noFill/>
              <a:miter lim="800000"/>
              <a:headEnd/>
              <a:tailEnd/>
            </a:ln>
          </p:spPr>
        </p:pic>
        <p:sp>
          <p:nvSpPr>
            <p:cNvPr id="116" name="Text Box 18"/>
            <p:cNvSpPr txBox="1">
              <a:spLocks noChangeArrowheads="1"/>
            </p:cNvSpPr>
            <p:nvPr/>
          </p:nvSpPr>
          <p:spPr bwMode="auto">
            <a:xfrm rot="16200000">
              <a:off x="94479" y="5707571"/>
              <a:ext cx="954041" cy="368300"/>
            </a:xfrm>
            <a:prstGeom prst="rect">
              <a:avLst/>
            </a:prstGeom>
            <a:noFill/>
            <a:ln w="9525">
              <a:noFill/>
              <a:miter lim="800000"/>
              <a:headEnd/>
              <a:tailEnd/>
            </a:ln>
          </p:spPr>
          <p:txBody>
            <a:bodyPr>
              <a:spAutoFit/>
            </a:bodyPr>
            <a:lstStyle/>
            <a:p>
              <a:pPr algn="ctr" fontAlgn="auto">
                <a:spcBef>
                  <a:spcPts val="0"/>
                </a:spcBef>
                <a:spcAft>
                  <a:spcPts val="0"/>
                </a:spcAft>
                <a:buFont typeface="Wingdings 2" pitchFamily="18" charset="2"/>
                <a:buChar char=""/>
                <a:defRPr/>
              </a:pPr>
              <a:r>
                <a:rPr lang="en-US" sz="900" b="1" kern="0" dirty="0">
                  <a:solidFill>
                    <a:srgbClr val="FFFFFF"/>
                  </a:solidFill>
                  <a:latin typeface="Arial Narrow" pitchFamily="34" charset="0"/>
                </a:rPr>
                <a:t>Organization </a:t>
              </a:r>
            </a:p>
            <a:p>
              <a:pPr algn="ctr" fontAlgn="auto">
                <a:spcBef>
                  <a:spcPts val="0"/>
                </a:spcBef>
                <a:spcAft>
                  <a:spcPts val="0"/>
                </a:spcAft>
                <a:buFont typeface="Wingdings 2" pitchFamily="18" charset="2"/>
                <a:buChar char=""/>
                <a:defRPr/>
              </a:pPr>
              <a:r>
                <a:rPr lang="en-US" sz="900" b="1" kern="0" dirty="0">
                  <a:solidFill>
                    <a:srgbClr val="FFFFFF"/>
                  </a:solidFill>
                  <a:latin typeface="Arial Narrow" pitchFamily="34" charset="0"/>
                </a:rPr>
                <a:t>Capacity</a:t>
              </a:r>
            </a:p>
          </p:txBody>
        </p:sp>
      </p:grpSp>
      <p:sp>
        <p:nvSpPr>
          <p:cNvPr id="57347" name="AutoShape 170"/>
          <p:cNvSpPr>
            <a:spLocks noChangeArrowheads="1"/>
          </p:cNvSpPr>
          <p:nvPr/>
        </p:nvSpPr>
        <p:spPr bwMode="auto">
          <a:xfrm rot="-2033396">
            <a:off x="890588" y="2679700"/>
            <a:ext cx="7589837" cy="2225675"/>
          </a:xfrm>
          <a:prstGeom prst="horizontalScroll">
            <a:avLst>
              <a:gd name="adj" fmla="val 12500"/>
            </a:avLst>
          </a:prstGeom>
          <a:solidFill>
            <a:schemeClr val="accent1">
              <a:alpha val="67842"/>
            </a:schemeClr>
          </a:solidFill>
          <a:ln w="9525">
            <a:solidFill>
              <a:schemeClr val="tx1"/>
            </a:solidFill>
            <a:miter lim="800000"/>
            <a:headEnd/>
            <a:tailEnd/>
          </a:ln>
        </p:spPr>
        <p:txBody>
          <a:bodyPr wrap="none" anchor="ctr"/>
          <a:lstStyle/>
          <a:p>
            <a:pPr algn="ctr" eaLnBrk="0" hangingPunct="0"/>
            <a:r>
              <a:rPr lang="en-US" sz="12900" b="1">
                <a:solidFill>
                  <a:schemeClr val="folHlink"/>
                </a:solidFill>
              </a:rPr>
              <a:t>Lean6</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4"/>
          <p:cNvSpPr>
            <a:spLocks noGrp="1" noChangeArrowheads="1"/>
          </p:cNvSpPr>
          <p:nvPr>
            <p:ph type="title"/>
          </p:nvPr>
        </p:nvSpPr>
        <p:spPr/>
        <p:txBody>
          <a:bodyPr anchor="ctr"/>
          <a:lstStyle/>
          <a:p>
            <a:pPr eaLnBrk="1" hangingPunct="1"/>
            <a:r>
              <a:rPr lang="en-US" smtClean="0"/>
              <a:t>Lean6 Support to Strategic Objectives</a:t>
            </a:r>
          </a:p>
        </p:txBody>
      </p:sp>
      <p:sp>
        <p:nvSpPr>
          <p:cNvPr id="59394" name="Rectangle 40" descr="Making Every Day Count logo"/>
          <p:cNvSpPr>
            <a:spLocks noGrp="1" noChangeArrowheads="1"/>
          </p:cNvSpPr>
          <p:nvPr>
            <p:ph type="body" idx="1"/>
          </p:nvPr>
        </p:nvSpPr>
        <p:spPr>
          <a:xfrm>
            <a:off x="414338" y="3165475"/>
            <a:ext cx="8389937" cy="3300413"/>
          </a:xfrm>
        </p:spPr>
        <p:txBody>
          <a:bodyPr/>
          <a:lstStyle/>
          <a:p>
            <a:pPr eaLnBrk="1" hangingPunct="1">
              <a:lnSpc>
                <a:spcPct val="90000"/>
              </a:lnSpc>
            </a:pPr>
            <a:r>
              <a:rPr lang="en-US" smtClean="0"/>
              <a:t>Idea Generator</a:t>
            </a:r>
          </a:p>
          <a:p>
            <a:pPr lvl="1" eaLnBrk="1" hangingPunct="1">
              <a:lnSpc>
                <a:spcPct val="90000"/>
              </a:lnSpc>
            </a:pPr>
            <a:r>
              <a:rPr lang="en-US" smtClean="0"/>
              <a:t>Simplified idea submission process </a:t>
            </a:r>
          </a:p>
          <a:p>
            <a:pPr lvl="1" eaLnBrk="1" hangingPunct="1">
              <a:lnSpc>
                <a:spcPct val="90000"/>
              </a:lnSpc>
            </a:pPr>
            <a:r>
              <a:rPr lang="en-US" smtClean="0"/>
              <a:t>Facilitation of general and targeted idea generation</a:t>
            </a:r>
          </a:p>
          <a:p>
            <a:pPr lvl="1" eaLnBrk="1" hangingPunct="1">
              <a:lnSpc>
                <a:spcPct val="90000"/>
              </a:lnSpc>
            </a:pPr>
            <a:r>
              <a:rPr lang="en-US" smtClean="0"/>
              <a:t>Publication of ideas and opportunities to be involved</a:t>
            </a:r>
          </a:p>
          <a:p>
            <a:pPr lvl="1" eaLnBrk="1" hangingPunct="1">
              <a:lnSpc>
                <a:spcPct val="90000"/>
              </a:lnSpc>
            </a:pPr>
            <a:r>
              <a:rPr lang="en-US" smtClean="0"/>
              <a:t>Management of idea lifecycle</a:t>
            </a:r>
          </a:p>
          <a:p>
            <a:pPr eaLnBrk="1" hangingPunct="1">
              <a:lnSpc>
                <a:spcPct val="90000"/>
              </a:lnSpc>
            </a:pPr>
            <a:r>
              <a:rPr lang="en-US" smtClean="0"/>
              <a:t>Think Tank/Incubator</a:t>
            </a:r>
          </a:p>
          <a:p>
            <a:pPr lvl="1" eaLnBrk="1" hangingPunct="1">
              <a:lnSpc>
                <a:spcPct val="90000"/>
              </a:lnSpc>
            </a:pPr>
            <a:r>
              <a:rPr lang="en-US" smtClean="0"/>
              <a:t>Support BCA</a:t>
            </a:r>
          </a:p>
          <a:p>
            <a:pPr eaLnBrk="1" hangingPunct="1">
              <a:lnSpc>
                <a:spcPct val="90000"/>
              </a:lnSpc>
            </a:pPr>
            <a:r>
              <a:rPr lang="en-US" smtClean="0"/>
              <a:t>Celebration</a:t>
            </a:r>
          </a:p>
          <a:p>
            <a:pPr lvl="1" eaLnBrk="1" hangingPunct="1">
              <a:lnSpc>
                <a:spcPct val="90000"/>
              </a:lnSpc>
            </a:pPr>
            <a:r>
              <a:rPr lang="en-US" smtClean="0"/>
              <a:t>Execution of reporting process</a:t>
            </a:r>
          </a:p>
        </p:txBody>
      </p:sp>
      <p:sp>
        <p:nvSpPr>
          <p:cNvPr id="59395" name="Date Placeholder 3"/>
          <p:cNvSpPr txBox="1">
            <a:spLocks noGrp="1"/>
          </p:cNvSpPr>
          <p:nvPr/>
        </p:nvSpPr>
        <p:spPr bwMode="auto">
          <a:xfrm>
            <a:off x="400050" y="6491288"/>
            <a:ext cx="1905000" cy="261937"/>
          </a:xfrm>
          <a:prstGeom prst="rect">
            <a:avLst/>
          </a:prstGeom>
          <a:noFill/>
          <a:ln w="9525">
            <a:noFill/>
            <a:miter lim="800000"/>
            <a:headEnd/>
            <a:tailEnd/>
          </a:ln>
        </p:spPr>
        <p:txBody>
          <a:bodyPr anchor="b"/>
          <a:lstStyle/>
          <a:p>
            <a:fld id="{13124AA5-66BD-49B9-A167-BD073C042CCA}" type="datetime1">
              <a:rPr lang="en-US" sz="800">
                <a:solidFill>
                  <a:srgbClr val="333333"/>
                </a:solidFill>
              </a:rPr>
              <a:pPr/>
              <a:t>3/8/2012</a:t>
            </a:fld>
            <a:endParaRPr lang="en-US" sz="800">
              <a:solidFill>
                <a:srgbClr val="333333"/>
              </a:solidFill>
            </a:endParaRPr>
          </a:p>
        </p:txBody>
      </p:sp>
      <p:sp>
        <p:nvSpPr>
          <p:cNvPr id="59396" name="Rectangle 9"/>
          <p:cNvSpPr txBox="1">
            <a:spLocks noGrp="1" noChangeArrowheads="1"/>
          </p:cNvSpPr>
          <p:nvPr/>
        </p:nvSpPr>
        <p:spPr bwMode="auto">
          <a:xfrm>
            <a:off x="3124200" y="6488113"/>
            <a:ext cx="2895600" cy="271462"/>
          </a:xfrm>
          <a:prstGeom prst="rect">
            <a:avLst/>
          </a:prstGeom>
          <a:noFill/>
          <a:ln w="9525">
            <a:noFill/>
            <a:miter lim="800000"/>
            <a:headEnd/>
            <a:tailEnd/>
          </a:ln>
        </p:spPr>
        <p:txBody>
          <a:bodyPr anchor="b"/>
          <a:lstStyle/>
          <a:p>
            <a:pPr algn="ctr"/>
            <a:r>
              <a:rPr lang="en-US" sz="1200" b="1">
                <a:solidFill>
                  <a:srgbClr val="292929"/>
                </a:solidFill>
              </a:rPr>
              <a:t>Integrity - Service - Innovation</a:t>
            </a:r>
          </a:p>
        </p:txBody>
      </p:sp>
      <p:sp>
        <p:nvSpPr>
          <p:cNvPr id="59397" name="Slide Number Placeholder 5"/>
          <p:cNvSpPr txBox="1">
            <a:spLocks noGrp="1"/>
          </p:cNvSpPr>
          <p:nvPr/>
        </p:nvSpPr>
        <p:spPr bwMode="auto">
          <a:xfrm>
            <a:off x="6907213" y="6496050"/>
            <a:ext cx="1905000" cy="252413"/>
          </a:xfrm>
          <a:prstGeom prst="rect">
            <a:avLst/>
          </a:prstGeom>
          <a:noFill/>
          <a:ln w="9525">
            <a:noFill/>
            <a:miter lim="800000"/>
            <a:headEnd/>
            <a:tailEnd/>
          </a:ln>
        </p:spPr>
        <p:txBody>
          <a:bodyPr anchor="b"/>
          <a:lstStyle/>
          <a:p>
            <a:pPr algn="r"/>
            <a:fld id="{1D5C8991-391B-437F-9E5D-12B118940C3A}" type="slidenum">
              <a:rPr lang="en-US" sz="1000" b="1">
                <a:solidFill>
                  <a:srgbClr val="292929"/>
                </a:solidFill>
              </a:rPr>
              <a:pPr algn="r"/>
              <a:t>12</a:t>
            </a:fld>
            <a:endParaRPr lang="en-US" sz="1000" b="1">
              <a:solidFill>
                <a:srgbClr val="292929"/>
              </a:solidFill>
            </a:endParaRPr>
          </a:p>
        </p:txBody>
      </p:sp>
      <p:graphicFrame>
        <p:nvGraphicFramePr>
          <p:cNvPr id="30759" name="Group 39"/>
          <p:cNvGraphicFramePr>
            <a:graphicFrameLocks noGrp="1"/>
          </p:cNvGraphicFramePr>
          <p:nvPr/>
        </p:nvGraphicFramePr>
        <p:xfrm>
          <a:off x="228600" y="990600"/>
          <a:ext cx="5880100" cy="2011680"/>
        </p:xfrm>
        <a:graphic>
          <a:graphicData uri="http://schemas.openxmlformats.org/drawingml/2006/table">
            <a:tbl>
              <a:tblPr/>
              <a:tblGrid>
                <a:gridCol w="1389063"/>
                <a:gridCol w="2447925"/>
                <a:gridCol w="2043112"/>
              </a:tblGrid>
              <a:tr h="357188">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rPr>
                        <a:t>Improve Business Processes and Controls </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 typeface="Arial" charset="0"/>
                        <a:buChar char="•"/>
                        <a:tabLst/>
                      </a:pPr>
                      <a:r>
                        <a:rPr kumimoji="0" lang="en-US" sz="1800" b="1" i="0" u="none" strike="noStrike" cap="none" normalizeH="0" baseline="0" smtClean="0">
                          <a:ln>
                            <a:noFill/>
                          </a:ln>
                          <a:solidFill>
                            <a:schemeClr val="tx1"/>
                          </a:solidFill>
                          <a:effectLst/>
                          <a:latin typeface="Arial Narrow" pitchFamily="34" charset="0"/>
                        </a:rPr>
                        <a:t>Idea Generator</a:t>
                      </a:r>
                    </a:p>
                    <a:p>
                      <a:pPr marL="177800" marR="0" lvl="0" indent="-177800" algn="l" defTabSz="9144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Arial Narrow" pitchFamily="34" charset="0"/>
                        </a:rPr>
                        <a:t>          Shared Capabilities</a:t>
                      </a:r>
                      <a:endParaRPr kumimoji="0" lang="en-US" sz="18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1" i="0" u="none" strike="noStrike" cap="none" normalizeH="0" baseline="0" smtClean="0">
                          <a:ln>
                            <a:noFill/>
                          </a:ln>
                          <a:solidFill>
                            <a:schemeClr val="tx1"/>
                          </a:solidFill>
                          <a:effectLst/>
                          <a:latin typeface="Arial Narrow" pitchFamily="34" charset="0"/>
                        </a:rPr>
                        <a:t>OC4, I1, I2, I3</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57188">
                <a:tc vMerge="1">
                  <a:txBody>
                    <a:bodyPr/>
                    <a:lstStyle/>
                    <a:p>
                      <a:endParaRPr lang="en-US"/>
                    </a:p>
                  </a:txBody>
                  <a:tcPr/>
                </a:tc>
                <a:tc>
                  <a:txBody>
                    <a:bodyPr/>
                    <a:lstStyle/>
                    <a:p>
                      <a:pPr marL="177800" marR="0" lvl="0" indent="-177800" algn="l" defTabSz="914400" rtl="0" eaLnBrk="1" fontAlgn="base" latinLnBrk="0" hangingPunct="1">
                        <a:lnSpc>
                          <a:spcPct val="100000"/>
                        </a:lnSpc>
                        <a:spcBef>
                          <a:spcPct val="0"/>
                        </a:spcBef>
                        <a:spcAft>
                          <a:spcPct val="0"/>
                        </a:spcAft>
                        <a:buClrTx/>
                        <a:buSzTx/>
                        <a:buFont typeface="Arial" charset="0"/>
                        <a:buChar char="•"/>
                        <a:tabLst/>
                      </a:pPr>
                      <a:r>
                        <a:rPr kumimoji="0" lang="en-US" sz="1800" b="1" i="0" u="none" strike="noStrike" cap="none" normalizeH="0" baseline="0" smtClean="0">
                          <a:ln>
                            <a:noFill/>
                          </a:ln>
                          <a:solidFill>
                            <a:schemeClr val="tx1"/>
                          </a:solidFill>
                          <a:effectLst/>
                          <a:latin typeface="Arial Narrow" pitchFamily="34" charset="0"/>
                        </a:rPr>
                        <a:t>Think Tank Incubator</a:t>
                      </a:r>
                      <a:endParaRPr kumimoji="0" lang="en-US" sz="1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1" i="0" u="none" strike="noStrike" cap="none" normalizeH="0" baseline="0" smtClean="0">
                          <a:ln>
                            <a:noFill/>
                          </a:ln>
                          <a:solidFill>
                            <a:schemeClr val="tx1"/>
                          </a:solidFill>
                          <a:effectLst/>
                          <a:latin typeface="Arial Narrow" pitchFamily="34" charset="0"/>
                        </a:rPr>
                        <a:t>OC4, I3, F1, C1</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57188">
                <a:tc vMerge="1">
                  <a:txBody>
                    <a:bodyPr/>
                    <a:lstStyle/>
                    <a:p>
                      <a:endParaRPr lang="en-US"/>
                    </a:p>
                  </a:txBody>
                  <a:tcPr/>
                </a:tc>
                <a:tc>
                  <a:txBody>
                    <a:bodyPr/>
                    <a:lstStyle/>
                    <a:p>
                      <a:pPr marL="177800" marR="0" lvl="0" indent="-17780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chemeClr val="tx1"/>
                          </a:solidFill>
                          <a:effectLst/>
                          <a:latin typeface="Arial Narrow" pitchFamily="34" charset="0"/>
                        </a:rPr>
                        <a:t>Lean6 Reorganization/ Strategic Alignment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1" i="0" u="none" strike="noStrike" cap="none" normalizeH="0" baseline="0" smtClean="0">
                          <a:ln>
                            <a:noFill/>
                          </a:ln>
                          <a:solidFill>
                            <a:schemeClr val="tx1"/>
                          </a:solidFill>
                          <a:effectLst/>
                          <a:latin typeface="Arial Narrow" pitchFamily="34" charset="0"/>
                        </a:rPr>
                        <a:t>OC4, I3, F1, C1</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57188">
                <a:tc vMerge="1">
                  <a:txBody>
                    <a:bodyPr/>
                    <a:lstStyle/>
                    <a:p>
                      <a:endParaRPr lang="en-US"/>
                    </a:p>
                  </a:txBody>
                  <a:tcPr/>
                </a:tc>
                <a:tc>
                  <a:txBody>
                    <a:bodyPr/>
                    <a:lstStyle/>
                    <a:p>
                      <a:pPr marL="177800" marR="0" lvl="0" indent="-17780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chemeClr val="tx1"/>
                          </a:solidFill>
                          <a:effectLst/>
                          <a:latin typeface="Arial Narrow" pitchFamily="34" charset="0"/>
                        </a:rPr>
                        <a:t>Celebration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1" i="0" u="none" strike="noStrike" cap="none" normalizeH="0" baseline="0" smtClean="0">
                          <a:ln>
                            <a:noFill/>
                          </a:ln>
                          <a:solidFill>
                            <a:schemeClr val="tx1"/>
                          </a:solidFill>
                          <a:effectLst/>
                          <a:latin typeface="Arial Narrow" pitchFamily="34" charset="0"/>
                        </a:rPr>
                        <a:t>OC4</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59417" name="TextBox 8"/>
          <p:cNvSpPr txBox="1">
            <a:spLocks noChangeArrowheads="1"/>
          </p:cNvSpPr>
          <p:nvPr/>
        </p:nvSpPr>
        <p:spPr bwMode="auto">
          <a:xfrm>
            <a:off x="6210300" y="1422400"/>
            <a:ext cx="2717800" cy="1196975"/>
          </a:xfrm>
          <a:prstGeom prst="rect">
            <a:avLst/>
          </a:prstGeom>
          <a:noFill/>
          <a:ln w="9525">
            <a:solidFill>
              <a:schemeClr val="tx1"/>
            </a:solidFill>
            <a:miter lim="800000"/>
            <a:headEnd/>
            <a:tailEnd/>
          </a:ln>
        </p:spPr>
        <p:txBody>
          <a:bodyPr>
            <a:spAutoFit/>
          </a:bodyPr>
          <a:lstStyle/>
          <a:p>
            <a:pPr marL="406400" indent="-406400" algn="ctr">
              <a:buFont typeface="Wingdings 2" pitchFamily="18" charset="2"/>
              <a:buNone/>
            </a:pPr>
            <a:r>
              <a:rPr lang="en-US" sz="1200">
                <a:solidFill>
                  <a:srgbClr val="000099"/>
                </a:solidFill>
              </a:rPr>
              <a:t>LEGEND</a:t>
            </a:r>
          </a:p>
          <a:p>
            <a:pPr marL="406400" indent="-406400">
              <a:buFont typeface="Wingdings 2" pitchFamily="18" charset="2"/>
              <a:buNone/>
            </a:pPr>
            <a:r>
              <a:rPr lang="en-US" sz="1200">
                <a:solidFill>
                  <a:srgbClr val="000099"/>
                </a:solidFill>
              </a:rPr>
              <a:t>OC4  Build a Culture of Service Excellence and Innovation</a:t>
            </a:r>
          </a:p>
          <a:p>
            <a:pPr marL="406400" indent="-406400">
              <a:buFont typeface="Wingdings 2" pitchFamily="18" charset="2"/>
              <a:buNone/>
            </a:pPr>
            <a:r>
              <a:rPr lang="en-US" sz="1200">
                <a:solidFill>
                  <a:srgbClr val="000099"/>
                </a:solidFill>
              </a:rPr>
              <a:t>I3	Improve Service Excellence</a:t>
            </a:r>
          </a:p>
          <a:p>
            <a:pPr marL="406400" indent="-406400">
              <a:buFont typeface="Wingdings 2" pitchFamily="18" charset="2"/>
              <a:buNone/>
            </a:pPr>
            <a:r>
              <a:rPr lang="en-US" sz="1200">
                <a:solidFill>
                  <a:srgbClr val="000099"/>
                </a:solidFill>
              </a:rPr>
              <a:t>F1	Improve Cost Efficiencies</a:t>
            </a:r>
          </a:p>
          <a:p>
            <a:pPr marL="406400" indent="-406400">
              <a:buFont typeface="Wingdings 2" pitchFamily="18" charset="2"/>
              <a:buNone/>
            </a:pPr>
            <a:r>
              <a:rPr lang="en-US" sz="1200">
                <a:solidFill>
                  <a:srgbClr val="000099"/>
                </a:solidFill>
              </a:rPr>
              <a:t>C1	Improve Customer Satisfaction</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nchor="ctr"/>
          <a:lstStyle/>
          <a:p>
            <a:pPr eaLnBrk="1" hangingPunct="1"/>
            <a:r>
              <a:rPr lang="en-US" smtClean="0"/>
              <a:t>Lean6 – what’s next</a:t>
            </a:r>
          </a:p>
        </p:txBody>
      </p:sp>
      <p:sp>
        <p:nvSpPr>
          <p:cNvPr id="61442" name="Rectangle 7" descr="Making Every Day Count logo"/>
          <p:cNvSpPr>
            <a:spLocks noGrp="1" noChangeArrowheads="1"/>
          </p:cNvSpPr>
          <p:nvPr>
            <p:ph type="body" idx="1"/>
          </p:nvPr>
        </p:nvSpPr>
        <p:spPr/>
        <p:txBody>
          <a:bodyPr/>
          <a:lstStyle/>
          <a:p>
            <a:pPr eaLnBrk="1" hangingPunct="1"/>
            <a:r>
              <a:rPr lang="en-US" smtClean="0"/>
              <a:t>Addition of Financial Approver gate in PowerSteering</a:t>
            </a:r>
          </a:p>
          <a:p>
            <a:pPr lvl="1" eaLnBrk="1" hangingPunct="1"/>
            <a:r>
              <a:rPr lang="en-US" smtClean="0"/>
              <a:t>Ensures accuracy of initial and final estimated savings</a:t>
            </a:r>
          </a:p>
          <a:p>
            <a:pPr lvl="1" eaLnBrk="1" hangingPunct="1"/>
            <a:r>
              <a:rPr lang="en-US" smtClean="0"/>
              <a:t>Locks estimates</a:t>
            </a:r>
          </a:p>
          <a:p>
            <a:pPr lvl="1" eaLnBrk="1" hangingPunct="1"/>
            <a:r>
              <a:rPr lang="en-US" smtClean="0"/>
              <a:t>Formalizes/documents financial review/assumptions</a:t>
            </a:r>
          </a:p>
          <a:p>
            <a:pPr eaLnBrk="1" hangingPunct="1"/>
            <a:r>
              <a:rPr lang="en-US" smtClean="0"/>
              <a:t>Structured Innovation</a:t>
            </a:r>
          </a:p>
          <a:p>
            <a:pPr lvl="1" eaLnBrk="1" hangingPunct="1"/>
            <a:r>
              <a:rPr lang="en-US" smtClean="0"/>
              <a:t>Capitalize on Innovation/Ideas</a:t>
            </a:r>
          </a:p>
          <a:p>
            <a:pPr lvl="1" eaLnBrk="1" hangingPunct="1"/>
            <a:r>
              <a:rPr lang="en-US" smtClean="0"/>
              <a:t>Provide discipline to address complex issues when required</a:t>
            </a:r>
          </a:p>
          <a:p>
            <a:pPr lvl="1" eaLnBrk="1" hangingPunct="1"/>
            <a:r>
              <a:rPr lang="en-US" smtClean="0"/>
              <a:t>Introduce new skillset/tools</a:t>
            </a:r>
          </a:p>
          <a:p>
            <a:pPr eaLnBrk="1" hangingPunct="1"/>
            <a:r>
              <a:rPr lang="en-US" smtClean="0"/>
              <a:t>Execute Reorganization</a:t>
            </a:r>
          </a:p>
        </p:txBody>
      </p:sp>
      <p:sp>
        <p:nvSpPr>
          <p:cNvPr id="61443" name="Date Placeholder 3"/>
          <p:cNvSpPr txBox="1">
            <a:spLocks noGrp="1"/>
          </p:cNvSpPr>
          <p:nvPr/>
        </p:nvSpPr>
        <p:spPr bwMode="auto">
          <a:xfrm>
            <a:off x="400050" y="6491288"/>
            <a:ext cx="1905000" cy="261937"/>
          </a:xfrm>
          <a:prstGeom prst="rect">
            <a:avLst/>
          </a:prstGeom>
          <a:noFill/>
          <a:ln w="9525">
            <a:noFill/>
            <a:miter lim="800000"/>
            <a:headEnd/>
            <a:tailEnd/>
          </a:ln>
        </p:spPr>
        <p:txBody>
          <a:bodyPr anchor="b"/>
          <a:lstStyle/>
          <a:p>
            <a:fld id="{40EF0AA6-2420-4815-85F9-B9A2830FEBFC}" type="datetime1">
              <a:rPr lang="en-US" sz="800">
                <a:solidFill>
                  <a:srgbClr val="333333"/>
                </a:solidFill>
              </a:rPr>
              <a:pPr/>
              <a:t>3/8/2012</a:t>
            </a:fld>
            <a:endParaRPr lang="en-US" sz="800">
              <a:solidFill>
                <a:srgbClr val="333333"/>
              </a:solidFill>
            </a:endParaRPr>
          </a:p>
        </p:txBody>
      </p:sp>
      <p:sp>
        <p:nvSpPr>
          <p:cNvPr id="61444" name="Rectangle 9"/>
          <p:cNvSpPr txBox="1">
            <a:spLocks noGrp="1" noChangeArrowheads="1"/>
          </p:cNvSpPr>
          <p:nvPr/>
        </p:nvSpPr>
        <p:spPr bwMode="auto">
          <a:xfrm>
            <a:off x="3124200" y="6488113"/>
            <a:ext cx="2895600" cy="271462"/>
          </a:xfrm>
          <a:prstGeom prst="rect">
            <a:avLst/>
          </a:prstGeom>
          <a:noFill/>
          <a:ln w="9525">
            <a:noFill/>
            <a:miter lim="800000"/>
            <a:headEnd/>
            <a:tailEnd/>
          </a:ln>
        </p:spPr>
        <p:txBody>
          <a:bodyPr anchor="b"/>
          <a:lstStyle/>
          <a:p>
            <a:pPr algn="ctr"/>
            <a:r>
              <a:rPr lang="en-US" sz="1200" b="1">
                <a:solidFill>
                  <a:srgbClr val="292929"/>
                </a:solidFill>
              </a:rPr>
              <a:t>Integrity - Service - Innovation</a:t>
            </a:r>
          </a:p>
        </p:txBody>
      </p:sp>
      <p:sp>
        <p:nvSpPr>
          <p:cNvPr id="61445" name="Slide Number Placeholder 5"/>
          <p:cNvSpPr txBox="1">
            <a:spLocks noGrp="1"/>
          </p:cNvSpPr>
          <p:nvPr/>
        </p:nvSpPr>
        <p:spPr bwMode="auto">
          <a:xfrm>
            <a:off x="6907213" y="6496050"/>
            <a:ext cx="1905000" cy="252413"/>
          </a:xfrm>
          <a:prstGeom prst="rect">
            <a:avLst/>
          </a:prstGeom>
          <a:noFill/>
          <a:ln w="9525">
            <a:noFill/>
            <a:miter lim="800000"/>
            <a:headEnd/>
            <a:tailEnd/>
          </a:ln>
        </p:spPr>
        <p:txBody>
          <a:bodyPr anchor="b"/>
          <a:lstStyle/>
          <a:p>
            <a:pPr algn="r"/>
            <a:fld id="{275E66CC-56D7-4740-8BF1-78747900DB60}" type="slidenum">
              <a:rPr lang="en-US" sz="1000" b="1">
                <a:solidFill>
                  <a:srgbClr val="292929"/>
                </a:solidFill>
              </a:rPr>
              <a:pPr algn="r"/>
              <a:t>13</a:t>
            </a:fld>
            <a:endParaRPr lang="en-US" sz="1000" b="1">
              <a:solidFill>
                <a:srgbClr val="292929"/>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12"/>
          <p:cNvSpPr>
            <a:spLocks noChangeArrowheads="1"/>
          </p:cNvSpPr>
          <p:nvPr/>
        </p:nvSpPr>
        <p:spPr bwMode="auto">
          <a:xfrm>
            <a:off x="4699000" y="4378325"/>
            <a:ext cx="1946275" cy="384175"/>
          </a:xfrm>
          <a:prstGeom prst="flowChartAlternateProcess">
            <a:avLst/>
          </a:prstGeom>
          <a:solidFill>
            <a:schemeClr val="accent5"/>
          </a:solidFill>
          <a:ln w="25400">
            <a:solidFill>
              <a:srgbClr val="000000"/>
            </a:solidFill>
            <a:miter lim="800000"/>
            <a:headEnd/>
            <a:tailEnd/>
          </a:ln>
        </p:spPr>
        <p:txBody>
          <a:bodyPr lIns="36576" tIns="36576" rIns="36576" bIns="36576" anchor="ctr"/>
          <a:lstStyle/>
          <a:p>
            <a:pPr algn="ctr" eaLnBrk="0" hangingPunct="0">
              <a:defRPr/>
            </a:pPr>
            <a:r>
              <a:rPr lang="en-US" sz="1000" b="1"/>
              <a:t>Information &amp; Technology (IT) </a:t>
            </a:r>
            <a:r>
              <a:rPr lang="en-US" sz="1000" b="1">
                <a:solidFill>
                  <a:srgbClr val="FF3300"/>
                </a:solidFill>
              </a:rPr>
              <a:t>(Lindsay)</a:t>
            </a:r>
          </a:p>
        </p:txBody>
      </p:sp>
      <p:sp>
        <p:nvSpPr>
          <p:cNvPr id="63490" name="AutoShape 5"/>
          <p:cNvSpPr>
            <a:spLocks noChangeArrowheads="1"/>
          </p:cNvSpPr>
          <p:nvPr/>
        </p:nvSpPr>
        <p:spPr bwMode="auto">
          <a:xfrm>
            <a:off x="1498600" y="2152650"/>
            <a:ext cx="1520825" cy="723900"/>
          </a:xfrm>
          <a:prstGeom prst="flowChartAlternateProcess">
            <a:avLst/>
          </a:prstGeom>
          <a:noFill/>
          <a:ln w="25400">
            <a:solidFill>
              <a:srgbClr val="000000"/>
            </a:solidFill>
            <a:miter lim="800000"/>
            <a:headEnd/>
            <a:tailEnd/>
          </a:ln>
        </p:spPr>
        <p:txBody>
          <a:bodyPr lIns="36576" tIns="36576" rIns="36576" bIns="36576" anchor="ctr"/>
          <a:lstStyle/>
          <a:p>
            <a:pPr algn="ctr" eaLnBrk="0" hangingPunct="0"/>
            <a:endParaRPr lang="en-US" sz="1000" b="1"/>
          </a:p>
          <a:p>
            <a:pPr algn="ctr" eaLnBrk="0" hangingPunct="0"/>
            <a:r>
              <a:rPr lang="en-US" sz="1000" b="1"/>
              <a:t>Deputy Director, </a:t>
            </a:r>
          </a:p>
          <a:p>
            <a:pPr algn="ctr" eaLnBrk="0" hangingPunct="0"/>
            <a:r>
              <a:rPr lang="en-US" sz="1000" b="1"/>
              <a:t>Operations (DDO)</a:t>
            </a:r>
          </a:p>
          <a:p>
            <a:pPr algn="ctr" eaLnBrk="0" hangingPunct="0"/>
            <a:r>
              <a:rPr lang="en-US" sz="1000" b="1">
                <a:solidFill>
                  <a:srgbClr val="FF3300"/>
                </a:solidFill>
              </a:rPr>
              <a:t>(James)</a:t>
            </a:r>
          </a:p>
          <a:p>
            <a:pPr eaLnBrk="0" hangingPunct="0"/>
            <a:endParaRPr lang="en-US" sz="1000" b="1">
              <a:solidFill>
                <a:srgbClr val="FF3300"/>
              </a:solidFill>
            </a:endParaRPr>
          </a:p>
        </p:txBody>
      </p:sp>
      <p:sp>
        <p:nvSpPr>
          <p:cNvPr id="9220" name="AutoShape 6"/>
          <p:cNvSpPr>
            <a:spLocks noChangeArrowheads="1"/>
          </p:cNvSpPr>
          <p:nvPr/>
        </p:nvSpPr>
        <p:spPr bwMode="auto">
          <a:xfrm>
            <a:off x="6096000" y="2152650"/>
            <a:ext cx="1520825" cy="723900"/>
          </a:xfrm>
          <a:prstGeom prst="flowChartAlternateProcess">
            <a:avLst/>
          </a:prstGeom>
          <a:solidFill>
            <a:schemeClr val="accent5"/>
          </a:solidFill>
          <a:ln w="25400">
            <a:solidFill>
              <a:srgbClr val="000000"/>
            </a:solidFill>
            <a:miter lim="800000"/>
            <a:headEnd/>
            <a:tailEnd/>
          </a:ln>
        </p:spPr>
        <p:txBody>
          <a:bodyPr lIns="36576" tIns="36576" rIns="36576" bIns="36576" anchor="ctr"/>
          <a:lstStyle/>
          <a:p>
            <a:pPr algn="ctr" eaLnBrk="0" hangingPunct="0">
              <a:defRPr/>
            </a:pPr>
            <a:endParaRPr lang="en-US" sz="1000" b="1"/>
          </a:p>
          <a:p>
            <a:pPr algn="ctr" eaLnBrk="0" hangingPunct="0">
              <a:defRPr/>
            </a:pPr>
            <a:endParaRPr lang="en-US" sz="1000" b="1"/>
          </a:p>
          <a:p>
            <a:pPr algn="ctr" eaLnBrk="0" hangingPunct="0">
              <a:defRPr/>
            </a:pPr>
            <a:r>
              <a:rPr lang="en-US" sz="1000" b="1"/>
              <a:t>Deputy Director, Strategy &amp; Support (DDSS)</a:t>
            </a:r>
          </a:p>
          <a:p>
            <a:pPr algn="ctr" eaLnBrk="0" hangingPunct="0">
              <a:defRPr/>
            </a:pPr>
            <a:r>
              <a:rPr lang="en-US" sz="1000" b="1">
                <a:solidFill>
                  <a:srgbClr val="FF3300"/>
                </a:solidFill>
              </a:rPr>
              <a:t>(Glendenning)</a:t>
            </a:r>
          </a:p>
          <a:p>
            <a:pPr algn="ctr" eaLnBrk="0" hangingPunct="0">
              <a:defRPr/>
            </a:pPr>
            <a:endParaRPr lang="en-US" sz="1000" b="1">
              <a:solidFill>
                <a:srgbClr val="FF3300"/>
              </a:solidFill>
            </a:endParaRPr>
          </a:p>
          <a:p>
            <a:pPr algn="ctr" eaLnBrk="0" hangingPunct="0">
              <a:defRPr/>
            </a:pPr>
            <a:r>
              <a:rPr lang="en-US" sz="1000" b="1"/>
              <a:t> </a:t>
            </a:r>
          </a:p>
        </p:txBody>
      </p:sp>
      <p:sp>
        <p:nvSpPr>
          <p:cNvPr id="9221" name="AutoShape 7"/>
          <p:cNvSpPr>
            <a:spLocks noChangeArrowheads="1"/>
          </p:cNvSpPr>
          <p:nvPr/>
        </p:nvSpPr>
        <p:spPr bwMode="auto">
          <a:xfrm>
            <a:off x="2466975" y="3754438"/>
            <a:ext cx="1946275" cy="474662"/>
          </a:xfrm>
          <a:prstGeom prst="flowChartAlternateProcess">
            <a:avLst/>
          </a:prstGeom>
          <a:solidFill>
            <a:schemeClr val="accent2">
              <a:lumMod val="20000"/>
              <a:lumOff val="80000"/>
            </a:schemeClr>
          </a:solidFill>
          <a:ln w="25400">
            <a:solidFill>
              <a:srgbClr val="000000"/>
            </a:solidFill>
            <a:miter lim="800000"/>
            <a:headEnd/>
            <a:tailEnd/>
          </a:ln>
        </p:spPr>
        <p:txBody>
          <a:bodyPr lIns="36576" tIns="36576" rIns="36576" bIns="36576" anchor="ctr"/>
          <a:lstStyle/>
          <a:p>
            <a:pPr algn="ctr" eaLnBrk="0" hangingPunct="0">
              <a:defRPr/>
            </a:pPr>
            <a:r>
              <a:rPr lang="en-US" sz="1000" b="1"/>
              <a:t>Enterprise Solutions &amp; Standards (ESS)</a:t>
            </a:r>
          </a:p>
          <a:p>
            <a:pPr algn="ctr" eaLnBrk="0" hangingPunct="0">
              <a:defRPr/>
            </a:pPr>
            <a:r>
              <a:rPr lang="en-US" sz="1000" b="1">
                <a:solidFill>
                  <a:srgbClr val="FF3300"/>
                </a:solidFill>
              </a:rPr>
              <a:t>(Iselo)</a:t>
            </a:r>
          </a:p>
        </p:txBody>
      </p:sp>
      <p:sp>
        <p:nvSpPr>
          <p:cNvPr id="63493" name="AutoShape 8"/>
          <p:cNvSpPr>
            <a:spLocks noChangeArrowheads="1"/>
          </p:cNvSpPr>
          <p:nvPr/>
        </p:nvSpPr>
        <p:spPr bwMode="auto">
          <a:xfrm>
            <a:off x="3598863" y="1462088"/>
            <a:ext cx="1946275" cy="474662"/>
          </a:xfrm>
          <a:prstGeom prst="flowChartAlternateProcess">
            <a:avLst/>
          </a:prstGeom>
          <a:noFill/>
          <a:ln w="25400">
            <a:solidFill>
              <a:srgbClr val="000000"/>
            </a:solidFill>
            <a:miter lim="800000"/>
            <a:headEnd/>
            <a:tailEnd/>
          </a:ln>
        </p:spPr>
        <p:txBody>
          <a:bodyPr lIns="36576" tIns="36576" rIns="36576" bIns="36576" anchor="ctr"/>
          <a:lstStyle/>
          <a:p>
            <a:pPr algn="ctr" eaLnBrk="0" hangingPunct="0"/>
            <a:r>
              <a:rPr lang="pt-BR" sz="1000" b="1"/>
              <a:t>Principal Deputy Director (PDD), DFAS</a:t>
            </a:r>
          </a:p>
          <a:p>
            <a:pPr algn="ctr" eaLnBrk="0" hangingPunct="0"/>
            <a:r>
              <a:rPr lang="pt-BR" sz="1000" b="1">
                <a:solidFill>
                  <a:srgbClr val="FF3300"/>
                </a:solidFill>
              </a:rPr>
              <a:t>(Furman)</a:t>
            </a:r>
            <a:endParaRPr lang="en-US" sz="1000" b="1">
              <a:solidFill>
                <a:srgbClr val="FF3300"/>
              </a:solidFill>
            </a:endParaRPr>
          </a:p>
        </p:txBody>
      </p:sp>
      <p:cxnSp>
        <p:nvCxnSpPr>
          <p:cNvPr id="63494" name="AutoShape 11"/>
          <p:cNvCxnSpPr>
            <a:cxnSpLocks noChangeShapeType="1"/>
            <a:stCxn id="63490" idx="2"/>
            <a:endCxn id="9221" idx="1"/>
          </p:cNvCxnSpPr>
          <p:nvPr/>
        </p:nvCxnSpPr>
        <p:spPr bwMode="auto">
          <a:xfrm rot="16200000" flipH="1">
            <a:off x="1804987" y="3343276"/>
            <a:ext cx="1103313" cy="195262"/>
          </a:xfrm>
          <a:prstGeom prst="bentConnector2">
            <a:avLst/>
          </a:prstGeom>
          <a:noFill/>
          <a:ln w="9525">
            <a:solidFill>
              <a:srgbClr val="000000"/>
            </a:solidFill>
            <a:miter lim="800000"/>
            <a:headEnd/>
            <a:tailEnd/>
          </a:ln>
        </p:spPr>
      </p:cxnSp>
      <p:sp>
        <p:nvSpPr>
          <p:cNvPr id="63495" name="AutoShape 18"/>
          <p:cNvSpPr>
            <a:spLocks noChangeArrowheads="1"/>
          </p:cNvSpPr>
          <p:nvPr/>
        </p:nvSpPr>
        <p:spPr bwMode="auto">
          <a:xfrm>
            <a:off x="2476500" y="4333875"/>
            <a:ext cx="1946275" cy="384175"/>
          </a:xfrm>
          <a:prstGeom prst="flowChartAlternateProcess">
            <a:avLst/>
          </a:prstGeom>
          <a:noFill/>
          <a:ln w="25400">
            <a:solidFill>
              <a:srgbClr val="000000"/>
            </a:solidFill>
            <a:miter lim="800000"/>
            <a:headEnd/>
            <a:tailEnd/>
          </a:ln>
        </p:spPr>
        <p:txBody>
          <a:bodyPr lIns="36576" tIns="36576" rIns="36576" bIns="36576" anchor="ctr"/>
          <a:lstStyle/>
          <a:p>
            <a:pPr algn="ctr" eaLnBrk="0" hangingPunct="0"/>
            <a:r>
              <a:rPr lang="en-US" sz="1000" b="1"/>
              <a:t>Cleveland/Japan</a:t>
            </a:r>
          </a:p>
          <a:p>
            <a:pPr algn="ctr" eaLnBrk="0" hangingPunct="0"/>
            <a:r>
              <a:rPr lang="en-US" sz="1000" b="1">
                <a:solidFill>
                  <a:srgbClr val="FF3300"/>
                </a:solidFill>
              </a:rPr>
              <a:t>(Carrillo)</a:t>
            </a:r>
          </a:p>
        </p:txBody>
      </p:sp>
      <p:sp>
        <p:nvSpPr>
          <p:cNvPr id="63496" name="AutoShape 19"/>
          <p:cNvSpPr>
            <a:spLocks noChangeArrowheads="1"/>
          </p:cNvSpPr>
          <p:nvPr/>
        </p:nvSpPr>
        <p:spPr bwMode="auto">
          <a:xfrm>
            <a:off x="114300" y="4333875"/>
            <a:ext cx="1946275" cy="384175"/>
          </a:xfrm>
          <a:prstGeom prst="flowChartAlternateProcess">
            <a:avLst/>
          </a:prstGeom>
          <a:noFill/>
          <a:ln w="25400">
            <a:solidFill>
              <a:srgbClr val="000000"/>
            </a:solidFill>
            <a:miter lim="800000"/>
            <a:headEnd/>
            <a:tailEnd/>
          </a:ln>
        </p:spPr>
        <p:txBody>
          <a:bodyPr lIns="36576" tIns="36576" rIns="36576" bIns="36576" anchor="ctr"/>
          <a:lstStyle/>
          <a:p>
            <a:pPr algn="ctr" eaLnBrk="0" hangingPunct="0"/>
            <a:r>
              <a:rPr lang="en-US" sz="1000" b="1"/>
              <a:t>Columbus/Limestone</a:t>
            </a:r>
          </a:p>
          <a:p>
            <a:pPr algn="ctr" eaLnBrk="0" hangingPunct="0"/>
            <a:r>
              <a:rPr lang="en-US" sz="1000" b="1">
                <a:solidFill>
                  <a:srgbClr val="FF3300"/>
                </a:solidFill>
              </a:rPr>
              <a:t>(L. Moxley/Bossie)</a:t>
            </a:r>
          </a:p>
        </p:txBody>
      </p:sp>
      <p:sp>
        <p:nvSpPr>
          <p:cNvPr id="63497" name="AutoShape 20"/>
          <p:cNvSpPr>
            <a:spLocks noChangeArrowheads="1"/>
          </p:cNvSpPr>
          <p:nvPr/>
        </p:nvSpPr>
        <p:spPr bwMode="auto">
          <a:xfrm>
            <a:off x="114300" y="3754438"/>
            <a:ext cx="1946275" cy="384175"/>
          </a:xfrm>
          <a:prstGeom prst="flowChartAlternateProcess">
            <a:avLst/>
          </a:prstGeom>
          <a:noFill/>
          <a:ln w="25400">
            <a:solidFill>
              <a:srgbClr val="000000"/>
            </a:solidFill>
            <a:miter lim="800000"/>
            <a:headEnd/>
            <a:tailEnd/>
          </a:ln>
        </p:spPr>
        <p:txBody>
          <a:bodyPr lIns="36576" tIns="36576" rIns="36576" bIns="36576" anchor="ctr"/>
          <a:lstStyle/>
          <a:p>
            <a:pPr algn="ctr" eaLnBrk="0" hangingPunct="0"/>
            <a:r>
              <a:rPr lang="en-US" sz="1000" b="1"/>
              <a:t>Indianapolis/Texarkana</a:t>
            </a:r>
          </a:p>
          <a:p>
            <a:pPr algn="ctr" eaLnBrk="0" hangingPunct="0"/>
            <a:r>
              <a:rPr lang="en-US" sz="1000" b="1">
                <a:solidFill>
                  <a:srgbClr val="FF3300"/>
                </a:solidFill>
              </a:rPr>
              <a:t>(Connor/Vick)</a:t>
            </a:r>
          </a:p>
        </p:txBody>
      </p:sp>
      <p:cxnSp>
        <p:nvCxnSpPr>
          <p:cNvPr id="63498" name="AutoShape 22"/>
          <p:cNvCxnSpPr>
            <a:cxnSpLocks noChangeShapeType="1"/>
            <a:stCxn id="63490" idx="2"/>
            <a:endCxn id="63495" idx="1"/>
          </p:cNvCxnSpPr>
          <p:nvPr/>
        </p:nvCxnSpPr>
        <p:spPr bwMode="auto">
          <a:xfrm rot="16200000" flipH="1">
            <a:off x="1543050" y="3605213"/>
            <a:ext cx="1636713" cy="204787"/>
          </a:xfrm>
          <a:prstGeom prst="bentConnector2">
            <a:avLst/>
          </a:prstGeom>
          <a:noFill/>
          <a:ln w="9525">
            <a:solidFill>
              <a:srgbClr val="000000"/>
            </a:solidFill>
            <a:miter lim="800000"/>
            <a:headEnd/>
            <a:tailEnd/>
          </a:ln>
        </p:spPr>
      </p:cxnSp>
      <p:cxnSp>
        <p:nvCxnSpPr>
          <p:cNvPr id="63499" name="AutoShape 23"/>
          <p:cNvCxnSpPr>
            <a:cxnSpLocks noChangeShapeType="1"/>
            <a:stCxn id="63490" idx="2"/>
            <a:endCxn id="63496" idx="3"/>
          </p:cNvCxnSpPr>
          <p:nvPr/>
        </p:nvCxnSpPr>
        <p:spPr bwMode="auto">
          <a:xfrm rot="5400000">
            <a:off x="1347787" y="3614738"/>
            <a:ext cx="1636713" cy="185738"/>
          </a:xfrm>
          <a:prstGeom prst="bentConnector2">
            <a:avLst/>
          </a:prstGeom>
          <a:noFill/>
          <a:ln w="9525">
            <a:solidFill>
              <a:srgbClr val="000000"/>
            </a:solidFill>
            <a:miter lim="800000"/>
            <a:headEnd/>
            <a:tailEnd/>
          </a:ln>
        </p:spPr>
      </p:cxnSp>
      <p:cxnSp>
        <p:nvCxnSpPr>
          <p:cNvPr id="63500" name="AutoShape 24"/>
          <p:cNvCxnSpPr>
            <a:cxnSpLocks noChangeShapeType="1"/>
            <a:stCxn id="63490" idx="2"/>
            <a:endCxn id="63497" idx="3"/>
          </p:cNvCxnSpPr>
          <p:nvPr/>
        </p:nvCxnSpPr>
        <p:spPr bwMode="auto">
          <a:xfrm rot="5400000">
            <a:off x="1637506" y="3325019"/>
            <a:ext cx="1057275" cy="185738"/>
          </a:xfrm>
          <a:prstGeom prst="bentConnector2">
            <a:avLst/>
          </a:prstGeom>
          <a:noFill/>
          <a:ln w="9525">
            <a:solidFill>
              <a:schemeClr val="tx1"/>
            </a:solidFill>
            <a:miter lim="800000"/>
            <a:headEnd/>
            <a:tailEnd/>
          </a:ln>
        </p:spPr>
      </p:cxnSp>
      <p:sp>
        <p:nvSpPr>
          <p:cNvPr id="23570" name="AutoShape 26"/>
          <p:cNvSpPr>
            <a:spLocks noChangeArrowheads="1"/>
          </p:cNvSpPr>
          <p:nvPr/>
        </p:nvSpPr>
        <p:spPr bwMode="auto">
          <a:xfrm>
            <a:off x="7073900" y="4914900"/>
            <a:ext cx="1946275" cy="384175"/>
          </a:xfrm>
          <a:prstGeom prst="flowChartAlternateProcess">
            <a:avLst/>
          </a:prstGeom>
          <a:solidFill>
            <a:schemeClr val="accent5"/>
          </a:solidFill>
          <a:ln w="25400">
            <a:solidFill>
              <a:srgbClr val="000000"/>
            </a:solidFill>
            <a:miter lim="800000"/>
            <a:headEnd/>
            <a:tailEnd/>
          </a:ln>
        </p:spPr>
        <p:txBody>
          <a:bodyPr lIns="36576" tIns="36576" rIns="36576" bIns="36576" anchor="ctr"/>
          <a:lstStyle/>
          <a:p>
            <a:pPr algn="ctr" eaLnBrk="0" hangingPunct="0">
              <a:defRPr/>
            </a:pPr>
            <a:r>
              <a:rPr lang="en-US" sz="1000" b="1"/>
              <a:t>Corporate Support Activities</a:t>
            </a:r>
          </a:p>
          <a:p>
            <a:pPr algn="ctr" eaLnBrk="0" hangingPunct="0">
              <a:defRPr/>
            </a:pPr>
            <a:r>
              <a:rPr lang="en-US" sz="1000" b="1">
                <a:solidFill>
                  <a:srgbClr val="FF3300"/>
                </a:solidFill>
              </a:rPr>
              <a:t>(Muniz-Sanchez)</a:t>
            </a:r>
          </a:p>
        </p:txBody>
      </p:sp>
      <p:sp>
        <p:nvSpPr>
          <p:cNvPr id="29715" name="AutoShape 27"/>
          <p:cNvSpPr>
            <a:spLocks noChangeArrowheads="1"/>
          </p:cNvSpPr>
          <p:nvPr/>
        </p:nvSpPr>
        <p:spPr bwMode="auto">
          <a:xfrm>
            <a:off x="4699000" y="4913313"/>
            <a:ext cx="1946275" cy="384175"/>
          </a:xfrm>
          <a:prstGeom prst="flowChartAlternateProcess">
            <a:avLst/>
          </a:prstGeom>
          <a:solidFill>
            <a:schemeClr val="accent5"/>
          </a:solidFill>
          <a:ln w="25400">
            <a:solidFill>
              <a:srgbClr val="000000"/>
            </a:solidFill>
            <a:miter lim="800000"/>
            <a:headEnd/>
            <a:tailEnd/>
          </a:ln>
        </p:spPr>
        <p:txBody>
          <a:bodyPr lIns="36576" tIns="36576" rIns="36576" bIns="36576" anchor="ctr"/>
          <a:lstStyle/>
          <a:p>
            <a:pPr algn="ctr" eaLnBrk="0" hangingPunct="0">
              <a:defRPr/>
            </a:pPr>
            <a:r>
              <a:rPr lang="en-US" sz="1000" b="1"/>
              <a:t>Audit Readiness (AuR)</a:t>
            </a:r>
          </a:p>
          <a:p>
            <a:pPr algn="ctr" eaLnBrk="0" hangingPunct="0">
              <a:defRPr/>
            </a:pPr>
            <a:r>
              <a:rPr lang="en-US" sz="1000" b="1">
                <a:solidFill>
                  <a:srgbClr val="FF3300"/>
                </a:solidFill>
              </a:rPr>
              <a:t>(Griffin)</a:t>
            </a:r>
          </a:p>
        </p:txBody>
      </p:sp>
      <p:sp>
        <p:nvSpPr>
          <p:cNvPr id="9236" name="AutoShape 28"/>
          <p:cNvSpPr>
            <a:spLocks noChangeArrowheads="1"/>
          </p:cNvSpPr>
          <p:nvPr/>
        </p:nvSpPr>
        <p:spPr bwMode="auto">
          <a:xfrm>
            <a:off x="4699000" y="3754438"/>
            <a:ext cx="1946275" cy="474662"/>
          </a:xfrm>
          <a:prstGeom prst="flowChartAlternateProcess">
            <a:avLst/>
          </a:prstGeom>
          <a:solidFill>
            <a:schemeClr val="accent2">
              <a:lumMod val="20000"/>
              <a:lumOff val="80000"/>
            </a:schemeClr>
          </a:solidFill>
          <a:ln w="25400">
            <a:solidFill>
              <a:srgbClr val="000000"/>
            </a:solidFill>
            <a:miter lim="800000"/>
            <a:headEnd/>
            <a:tailEnd/>
          </a:ln>
        </p:spPr>
        <p:txBody>
          <a:bodyPr lIns="36576" tIns="36576" rIns="36576" bIns="36576" anchor="ctr"/>
          <a:lstStyle/>
          <a:p>
            <a:pPr algn="ctr" eaLnBrk="0" hangingPunct="0">
              <a:defRPr/>
            </a:pPr>
            <a:r>
              <a:rPr lang="en-US" sz="1000" b="1"/>
              <a:t>Strategy, Policy and Requirements (SPR)</a:t>
            </a:r>
          </a:p>
          <a:p>
            <a:pPr algn="ctr" eaLnBrk="0" hangingPunct="0">
              <a:defRPr/>
            </a:pPr>
            <a:r>
              <a:rPr lang="en-US" sz="1000" b="1">
                <a:solidFill>
                  <a:srgbClr val="FF3300"/>
                </a:solidFill>
              </a:rPr>
              <a:t>(M. Moxley)</a:t>
            </a:r>
          </a:p>
        </p:txBody>
      </p:sp>
      <p:sp>
        <p:nvSpPr>
          <p:cNvPr id="29717" name="AutoShape 29"/>
          <p:cNvSpPr>
            <a:spLocks noChangeArrowheads="1"/>
          </p:cNvSpPr>
          <p:nvPr/>
        </p:nvSpPr>
        <p:spPr bwMode="auto">
          <a:xfrm>
            <a:off x="7073900" y="5448300"/>
            <a:ext cx="1946275" cy="384175"/>
          </a:xfrm>
          <a:prstGeom prst="flowChartAlternateProcess">
            <a:avLst/>
          </a:prstGeom>
          <a:solidFill>
            <a:schemeClr val="accent5"/>
          </a:solidFill>
          <a:ln w="25400">
            <a:solidFill>
              <a:srgbClr val="000000"/>
            </a:solidFill>
            <a:miter lim="800000"/>
            <a:headEnd/>
            <a:tailEnd/>
          </a:ln>
        </p:spPr>
        <p:txBody>
          <a:bodyPr lIns="36576" tIns="36576" rIns="36576" bIns="36576" anchor="ctr"/>
          <a:lstStyle/>
          <a:p>
            <a:pPr algn="ctr" eaLnBrk="0" hangingPunct="0">
              <a:defRPr/>
            </a:pPr>
            <a:r>
              <a:rPr lang="en-US" sz="1000" b="1"/>
              <a:t>Human Resources (HR)</a:t>
            </a:r>
          </a:p>
          <a:p>
            <a:pPr algn="ctr" eaLnBrk="0" hangingPunct="0">
              <a:defRPr/>
            </a:pPr>
            <a:r>
              <a:rPr lang="en-US" sz="1000" b="1">
                <a:solidFill>
                  <a:srgbClr val="FF3300"/>
                </a:solidFill>
              </a:rPr>
              <a:t>(Layton)</a:t>
            </a:r>
          </a:p>
        </p:txBody>
      </p:sp>
      <p:sp>
        <p:nvSpPr>
          <p:cNvPr id="29718" name="AutoShape 30"/>
          <p:cNvSpPr>
            <a:spLocks noChangeArrowheads="1"/>
          </p:cNvSpPr>
          <p:nvPr/>
        </p:nvSpPr>
        <p:spPr bwMode="auto">
          <a:xfrm>
            <a:off x="4699000" y="5446713"/>
            <a:ext cx="1946275" cy="384175"/>
          </a:xfrm>
          <a:prstGeom prst="flowChartAlternateProcess">
            <a:avLst/>
          </a:prstGeom>
          <a:solidFill>
            <a:schemeClr val="accent5"/>
          </a:solidFill>
          <a:ln w="25400">
            <a:solidFill>
              <a:srgbClr val="000000"/>
            </a:solidFill>
            <a:miter lim="800000"/>
            <a:headEnd/>
            <a:tailEnd/>
          </a:ln>
        </p:spPr>
        <p:txBody>
          <a:bodyPr lIns="36576" tIns="36576" rIns="36576" bIns="36576" anchor="ctr"/>
          <a:lstStyle/>
          <a:p>
            <a:pPr algn="ctr" eaLnBrk="0" hangingPunct="0">
              <a:defRPr/>
            </a:pPr>
            <a:r>
              <a:rPr lang="en-US" sz="1000" b="1"/>
              <a:t>Corporate Communications</a:t>
            </a:r>
          </a:p>
          <a:p>
            <a:pPr algn="ctr" eaLnBrk="0" hangingPunct="0">
              <a:defRPr/>
            </a:pPr>
            <a:r>
              <a:rPr lang="en-US" sz="1000" b="1">
                <a:solidFill>
                  <a:srgbClr val="FF3300"/>
                </a:solidFill>
              </a:rPr>
              <a:t>(Serowik)</a:t>
            </a:r>
          </a:p>
        </p:txBody>
      </p:sp>
      <p:sp>
        <p:nvSpPr>
          <p:cNvPr id="29719" name="AutoShape 31"/>
          <p:cNvSpPr>
            <a:spLocks noChangeArrowheads="1"/>
          </p:cNvSpPr>
          <p:nvPr/>
        </p:nvSpPr>
        <p:spPr bwMode="auto">
          <a:xfrm>
            <a:off x="4699000" y="5981700"/>
            <a:ext cx="1946275" cy="474663"/>
          </a:xfrm>
          <a:prstGeom prst="flowChartAlternateProcess">
            <a:avLst/>
          </a:prstGeom>
          <a:solidFill>
            <a:schemeClr val="accent5"/>
          </a:solidFill>
          <a:ln w="25400">
            <a:solidFill>
              <a:srgbClr val="000000"/>
            </a:solidFill>
            <a:miter lim="800000"/>
            <a:headEnd/>
            <a:tailEnd/>
          </a:ln>
        </p:spPr>
        <p:txBody>
          <a:bodyPr lIns="36576" tIns="36576" rIns="36576" bIns="36576" anchor="ctr"/>
          <a:lstStyle/>
          <a:p>
            <a:pPr algn="ctr" eaLnBrk="0" hangingPunct="0">
              <a:defRPr/>
            </a:pPr>
            <a:r>
              <a:rPr lang="en-US" sz="1000" b="1"/>
              <a:t>Equal Employment Opportunity (EEO)</a:t>
            </a:r>
          </a:p>
          <a:p>
            <a:pPr algn="ctr" eaLnBrk="0" hangingPunct="0">
              <a:defRPr/>
            </a:pPr>
            <a:r>
              <a:rPr lang="en-US" sz="1000" b="1">
                <a:solidFill>
                  <a:srgbClr val="FF3300"/>
                </a:solidFill>
              </a:rPr>
              <a:t>(Layton)</a:t>
            </a:r>
          </a:p>
        </p:txBody>
      </p:sp>
      <p:cxnSp>
        <p:nvCxnSpPr>
          <p:cNvPr id="63507" name="AutoShape 32"/>
          <p:cNvCxnSpPr>
            <a:cxnSpLocks noChangeShapeType="1"/>
            <a:stCxn id="9220" idx="2"/>
            <a:endCxn id="23570" idx="1"/>
          </p:cNvCxnSpPr>
          <p:nvPr/>
        </p:nvCxnSpPr>
        <p:spPr bwMode="auto">
          <a:xfrm rot="16200000" flipH="1">
            <a:off x="5849938" y="3895725"/>
            <a:ext cx="2217738" cy="204787"/>
          </a:xfrm>
          <a:prstGeom prst="bentConnector2">
            <a:avLst/>
          </a:prstGeom>
          <a:noFill/>
          <a:ln w="9525">
            <a:solidFill>
              <a:srgbClr val="000000"/>
            </a:solidFill>
            <a:miter lim="800000"/>
            <a:headEnd/>
            <a:tailEnd/>
          </a:ln>
        </p:spPr>
      </p:cxnSp>
      <p:cxnSp>
        <p:nvCxnSpPr>
          <p:cNvPr id="63508" name="AutoShape 33"/>
          <p:cNvCxnSpPr>
            <a:cxnSpLocks noChangeShapeType="1"/>
            <a:stCxn id="9220" idx="2"/>
            <a:endCxn id="29715" idx="3"/>
          </p:cNvCxnSpPr>
          <p:nvPr/>
        </p:nvCxnSpPr>
        <p:spPr bwMode="auto">
          <a:xfrm rot="5400000">
            <a:off x="5649119" y="3898106"/>
            <a:ext cx="2216150" cy="198438"/>
          </a:xfrm>
          <a:prstGeom prst="bentConnector2">
            <a:avLst/>
          </a:prstGeom>
          <a:noFill/>
          <a:ln w="9525">
            <a:solidFill>
              <a:srgbClr val="000000"/>
            </a:solidFill>
            <a:miter lim="800000"/>
            <a:headEnd/>
            <a:tailEnd/>
          </a:ln>
        </p:spPr>
      </p:cxnSp>
      <p:cxnSp>
        <p:nvCxnSpPr>
          <p:cNvPr id="63509" name="AutoShape 34"/>
          <p:cNvCxnSpPr>
            <a:cxnSpLocks noChangeShapeType="1"/>
            <a:stCxn id="9220" idx="2"/>
            <a:endCxn id="9236" idx="3"/>
          </p:cNvCxnSpPr>
          <p:nvPr/>
        </p:nvCxnSpPr>
        <p:spPr bwMode="auto">
          <a:xfrm rot="5400000">
            <a:off x="6205537" y="3341688"/>
            <a:ext cx="1103313" cy="198438"/>
          </a:xfrm>
          <a:prstGeom prst="bentConnector2">
            <a:avLst/>
          </a:prstGeom>
          <a:noFill/>
          <a:ln w="9525">
            <a:solidFill>
              <a:srgbClr val="000000"/>
            </a:solidFill>
            <a:miter lim="800000"/>
            <a:headEnd/>
            <a:tailEnd/>
          </a:ln>
        </p:spPr>
      </p:cxnSp>
      <p:cxnSp>
        <p:nvCxnSpPr>
          <p:cNvPr id="63510" name="AutoShape 35"/>
          <p:cNvCxnSpPr>
            <a:cxnSpLocks noChangeShapeType="1"/>
            <a:stCxn id="9220" idx="2"/>
            <a:endCxn id="29719" idx="3"/>
          </p:cNvCxnSpPr>
          <p:nvPr/>
        </p:nvCxnSpPr>
        <p:spPr bwMode="auto">
          <a:xfrm rot="5400000">
            <a:off x="5091906" y="4455319"/>
            <a:ext cx="3330575" cy="198438"/>
          </a:xfrm>
          <a:prstGeom prst="bentConnector2">
            <a:avLst/>
          </a:prstGeom>
          <a:noFill/>
          <a:ln w="9525">
            <a:solidFill>
              <a:srgbClr val="000000"/>
            </a:solidFill>
            <a:miter lim="800000"/>
            <a:headEnd/>
            <a:tailEnd/>
          </a:ln>
        </p:spPr>
      </p:cxnSp>
      <p:cxnSp>
        <p:nvCxnSpPr>
          <p:cNvPr id="63511" name="AutoShape 36"/>
          <p:cNvCxnSpPr>
            <a:cxnSpLocks noChangeShapeType="1"/>
            <a:stCxn id="9220" idx="2"/>
            <a:endCxn id="29717" idx="1"/>
          </p:cNvCxnSpPr>
          <p:nvPr/>
        </p:nvCxnSpPr>
        <p:spPr bwMode="auto">
          <a:xfrm rot="16200000" flipH="1">
            <a:off x="5583238" y="4162425"/>
            <a:ext cx="2751138" cy="204787"/>
          </a:xfrm>
          <a:prstGeom prst="bentConnector2">
            <a:avLst/>
          </a:prstGeom>
          <a:noFill/>
          <a:ln w="9525">
            <a:solidFill>
              <a:srgbClr val="000000"/>
            </a:solidFill>
            <a:miter lim="800000"/>
            <a:headEnd/>
            <a:tailEnd/>
          </a:ln>
        </p:spPr>
      </p:cxnSp>
      <p:cxnSp>
        <p:nvCxnSpPr>
          <p:cNvPr id="63512" name="AutoShape 37"/>
          <p:cNvCxnSpPr>
            <a:cxnSpLocks noChangeShapeType="1"/>
            <a:stCxn id="9220" idx="2"/>
            <a:endCxn id="29718" idx="3"/>
          </p:cNvCxnSpPr>
          <p:nvPr/>
        </p:nvCxnSpPr>
        <p:spPr bwMode="auto">
          <a:xfrm rot="5400000">
            <a:off x="5382419" y="4164806"/>
            <a:ext cx="2749550" cy="198438"/>
          </a:xfrm>
          <a:prstGeom prst="bentConnector2">
            <a:avLst/>
          </a:prstGeom>
          <a:noFill/>
          <a:ln w="9525">
            <a:solidFill>
              <a:srgbClr val="000000"/>
            </a:solidFill>
            <a:miter lim="800000"/>
            <a:headEnd/>
            <a:tailEnd/>
          </a:ln>
        </p:spPr>
      </p:cxnSp>
      <p:sp>
        <p:nvSpPr>
          <p:cNvPr id="63513" name="AutoShape 38"/>
          <p:cNvSpPr>
            <a:spLocks noChangeArrowheads="1"/>
          </p:cNvSpPr>
          <p:nvPr/>
        </p:nvSpPr>
        <p:spPr bwMode="auto">
          <a:xfrm>
            <a:off x="3598863" y="3149600"/>
            <a:ext cx="1946275" cy="385763"/>
          </a:xfrm>
          <a:prstGeom prst="flowChartAlternateProcess">
            <a:avLst/>
          </a:prstGeom>
          <a:solidFill>
            <a:schemeClr val="bg1"/>
          </a:solidFill>
          <a:ln w="25400">
            <a:solidFill>
              <a:srgbClr val="000000"/>
            </a:solidFill>
            <a:miter lim="800000"/>
            <a:headEnd/>
            <a:tailEnd/>
          </a:ln>
        </p:spPr>
        <p:txBody>
          <a:bodyPr lIns="36576" tIns="36576" rIns="36576" bIns="36576" anchor="ctr"/>
          <a:lstStyle/>
          <a:p>
            <a:pPr algn="ctr" eaLnBrk="0" hangingPunct="0"/>
            <a:endParaRPr lang="en-US" sz="1000" b="1"/>
          </a:p>
          <a:p>
            <a:pPr algn="ctr" eaLnBrk="0" hangingPunct="0"/>
            <a:r>
              <a:rPr lang="en-US" sz="1000" b="1"/>
              <a:t>Office of General Counsel</a:t>
            </a:r>
          </a:p>
          <a:p>
            <a:pPr algn="ctr" eaLnBrk="0" hangingPunct="0"/>
            <a:r>
              <a:rPr lang="en-US" sz="1000" b="1">
                <a:solidFill>
                  <a:srgbClr val="FF3300"/>
                </a:solidFill>
              </a:rPr>
              <a:t>(Wright)</a:t>
            </a:r>
          </a:p>
          <a:p>
            <a:pPr eaLnBrk="0" hangingPunct="0"/>
            <a:endParaRPr lang="en-US" sz="1000" b="1">
              <a:solidFill>
                <a:srgbClr val="FF3300"/>
              </a:solidFill>
            </a:endParaRPr>
          </a:p>
        </p:txBody>
      </p:sp>
      <p:sp>
        <p:nvSpPr>
          <p:cNvPr id="29730" name="AutoShape 26"/>
          <p:cNvSpPr>
            <a:spLocks noChangeArrowheads="1"/>
          </p:cNvSpPr>
          <p:nvPr/>
        </p:nvSpPr>
        <p:spPr bwMode="auto">
          <a:xfrm>
            <a:off x="7073900" y="4368800"/>
            <a:ext cx="1946275" cy="384175"/>
          </a:xfrm>
          <a:prstGeom prst="flowChartAlternateProcess">
            <a:avLst/>
          </a:prstGeom>
          <a:solidFill>
            <a:schemeClr val="accent5"/>
          </a:solidFill>
          <a:ln w="25400">
            <a:solidFill>
              <a:srgbClr val="000000"/>
            </a:solidFill>
            <a:miter lim="800000"/>
            <a:headEnd/>
            <a:tailEnd/>
          </a:ln>
        </p:spPr>
        <p:txBody>
          <a:bodyPr lIns="36576" tIns="36576" rIns="36576" bIns="36576" anchor="ctr"/>
          <a:lstStyle/>
          <a:p>
            <a:pPr algn="ctr" eaLnBrk="0" hangingPunct="0">
              <a:defRPr/>
            </a:pPr>
            <a:r>
              <a:rPr lang="en-US" sz="1000" b="1"/>
              <a:t>Resource Management (RM)</a:t>
            </a:r>
          </a:p>
          <a:p>
            <a:pPr algn="ctr" eaLnBrk="0" hangingPunct="0">
              <a:defRPr/>
            </a:pPr>
            <a:r>
              <a:rPr lang="en-US" sz="1000" b="1">
                <a:solidFill>
                  <a:srgbClr val="FF3300"/>
                </a:solidFill>
              </a:rPr>
              <a:t>(Serowik)</a:t>
            </a:r>
          </a:p>
        </p:txBody>
      </p:sp>
      <p:cxnSp>
        <p:nvCxnSpPr>
          <p:cNvPr id="63515" name="AutoShape 37"/>
          <p:cNvCxnSpPr>
            <a:cxnSpLocks noChangeShapeType="1"/>
            <a:stCxn id="9220" idx="2"/>
            <a:endCxn id="29730" idx="1"/>
          </p:cNvCxnSpPr>
          <p:nvPr/>
        </p:nvCxnSpPr>
        <p:spPr bwMode="auto">
          <a:xfrm rot="16200000" flipH="1">
            <a:off x="6122988" y="3622675"/>
            <a:ext cx="1671638" cy="204787"/>
          </a:xfrm>
          <a:prstGeom prst="bentConnector2">
            <a:avLst/>
          </a:prstGeom>
          <a:noFill/>
          <a:ln w="9525">
            <a:solidFill>
              <a:srgbClr val="000000"/>
            </a:solidFill>
            <a:miter lim="800000"/>
            <a:headEnd/>
            <a:tailEnd/>
          </a:ln>
        </p:spPr>
      </p:cxnSp>
      <p:sp>
        <p:nvSpPr>
          <p:cNvPr id="29732" name="AutoShape 26"/>
          <p:cNvSpPr>
            <a:spLocks noChangeArrowheads="1"/>
          </p:cNvSpPr>
          <p:nvPr/>
        </p:nvSpPr>
        <p:spPr bwMode="auto">
          <a:xfrm>
            <a:off x="7073900" y="3754438"/>
            <a:ext cx="1946275" cy="474662"/>
          </a:xfrm>
          <a:prstGeom prst="flowChartAlternateProcess">
            <a:avLst/>
          </a:prstGeom>
          <a:solidFill>
            <a:schemeClr val="accent2">
              <a:lumMod val="20000"/>
              <a:lumOff val="80000"/>
            </a:schemeClr>
          </a:solidFill>
          <a:ln w="25400">
            <a:solidFill>
              <a:srgbClr val="000000"/>
            </a:solidFill>
            <a:miter lim="800000"/>
            <a:headEnd/>
            <a:tailEnd/>
          </a:ln>
        </p:spPr>
        <p:txBody>
          <a:bodyPr lIns="36576" tIns="36576" rIns="36576" bIns="36576" anchor="ctr"/>
          <a:lstStyle/>
          <a:p>
            <a:pPr algn="ctr" eaLnBrk="0" hangingPunct="0">
              <a:defRPr/>
            </a:pPr>
            <a:r>
              <a:rPr lang="en-US" sz="1000" b="1"/>
              <a:t>Enterprise Management Services (EMS)</a:t>
            </a:r>
          </a:p>
          <a:p>
            <a:pPr algn="ctr" eaLnBrk="0" hangingPunct="0">
              <a:defRPr/>
            </a:pPr>
            <a:r>
              <a:rPr lang="en-US" sz="1000" b="1">
                <a:solidFill>
                  <a:srgbClr val="FF3300"/>
                </a:solidFill>
              </a:rPr>
              <a:t>(Lordier/Smith)</a:t>
            </a:r>
          </a:p>
        </p:txBody>
      </p:sp>
      <p:cxnSp>
        <p:nvCxnSpPr>
          <p:cNvPr id="63517" name="AutoShape 37"/>
          <p:cNvCxnSpPr>
            <a:cxnSpLocks noChangeShapeType="1"/>
            <a:stCxn id="9220" idx="2"/>
            <a:endCxn id="29732" idx="1"/>
          </p:cNvCxnSpPr>
          <p:nvPr/>
        </p:nvCxnSpPr>
        <p:spPr bwMode="auto">
          <a:xfrm rot="16200000" flipH="1">
            <a:off x="6407150" y="3338513"/>
            <a:ext cx="1103313" cy="204787"/>
          </a:xfrm>
          <a:prstGeom prst="bentConnector2">
            <a:avLst/>
          </a:prstGeom>
          <a:noFill/>
          <a:ln w="9525">
            <a:solidFill>
              <a:srgbClr val="000000"/>
            </a:solidFill>
            <a:miter lim="800000"/>
            <a:headEnd/>
            <a:tailEnd/>
          </a:ln>
        </p:spPr>
      </p:cxnSp>
      <p:cxnSp>
        <p:nvCxnSpPr>
          <p:cNvPr id="63518" name="AutoShape 34"/>
          <p:cNvCxnSpPr>
            <a:cxnSpLocks noChangeShapeType="1"/>
            <a:stCxn id="9220" idx="2"/>
            <a:endCxn id="29698" idx="3"/>
          </p:cNvCxnSpPr>
          <p:nvPr/>
        </p:nvCxnSpPr>
        <p:spPr bwMode="auto">
          <a:xfrm rot="5400000">
            <a:off x="5916612" y="3630613"/>
            <a:ext cx="1681163" cy="198438"/>
          </a:xfrm>
          <a:prstGeom prst="bentConnector2">
            <a:avLst/>
          </a:prstGeom>
          <a:noFill/>
          <a:ln w="9525">
            <a:solidFill>
              <a:srgbClr val="000000"/>
            </a:solidFill>
            <a:miter lim="800000"/>
            <a:headEnd/>
            <a:tailEnd/>
          </a:ln>
        </p:spPr>
      </p:cxnSp>
      <p:sp>
        <p:nvSpPr>
          <p:cNvPr id="44" name="Slide Number Placeholder 1"/>
          <p:cNvSpPr txBox="1">
            <a:spLocks noGrp="1"/>
          </p:cNvSpPr>
          <p:nvPr/>
        </p:nvSpPr>
        <p:spPr bwMode="auto">
          <a:xfrm>
            <a:off x="8686800" y="6553200"/>
            <a:ext cx="457200" cy="304800"/>
          </a:xfrm>
          <a:prstGeom prst="rect">
            <a:avLst/>
          </a:prstGeom>
          <a:noFill/>
          <a:ln>
            <a:miter lim="800000"/>
            <a:headEnd/>
            <a:tailEnd/>
          </a:ln>
        </p:spPr>
        <p:txBody>
          <a:bodyPr/>
          <a:lstStyle/>
          <a:p>
            <a:pPr algn="r" eaLnBrk="0" hangingPunct="0">
              <a:defRPr/>
            </a:pPr>
            <a:fld id="{79CB6620-371F-4A56-94E5-317333D66021}" type="slidenum">
              <a:rPr lang="en-US" sz="1200">
                <a:solidFill>
                  <a:schemeClr val="bg1"/>
                </a:solidFill>
                <a:latin typeface="+mn-lt"/>
                <a:ea typeface="+mj-ea"/>
              </a:rPr>
              <a:pPr algn="r" eaLnBrk="0" hangingPunct="0">
                <a:defRPr/>
              </a:pPr>
              <a:t>14</a:t>
            </a:fld>
            <a:endParaRPr lang="en-US" sz="1200" dirty="0">
              <a:solidFill>
                <a:schemeClr val="bg1"/>
              </a:solidFill>
              <a:latin typeface="+mn-lt"/>
              <a:ea typeface="+mj-ea"/>
            </a:endParaRPr>
          </a:p>
        </p:txBody>
      </p:sp>
      <p:sp>
        <p:nvSpPr>
          <p:cNvPr id="63520" name="AutoShape 8"/>
          <p:cNvSpPr>
            <a:spLocks noChangeArrowheads="1"/>
          </p:cNvSpPr>
          <p:nvPr/>
        </p:nvSpPr>
        <p:spPr bwMode="auto">
          <a:xfrm>
            <a:off x="3598863" y="895350"/>
            <a:ext cx="1946275" cy="474663"/>
          </a:xfrm>
          <a:prstGeom prst="flowChartAlternateProcess">
            <a:avLst/>
          </a:prstGeom>
          <a:noFill/>
          <a:ln w="25400">
            <a:solidFill>
              <a:srgbClr val="000000"/>
            </a:solidFill>
            <a:miter lim="800000"/>
            <a:headEnd/>
            <a:tailEnd/>
          </a:ln>
        </p:spPr>
        <p:txBody>
          <a:bodyPr lIns="36576" tIns="36576" rIns="36576" bIns="36576" anchor="ctr"/>
          <a:lstStyle/>
          <a:p>
            <a:pPr algn="ctr" eaLnBrk="0" hangingPunct="0"/>
            <a:r>
              <a:rPr lang="pt-BR" sz="1000" b="1"/>
              <a:t>Director, DFAS</a:t>
            </a:r>
          </a:p>
          <a:p>
            <a:pPr algn="ctr" eaLnBrk="0" hangingPunct="0"/>
            <a:r>
              <a:rPr lang="pt-BR" sz="1000" b="1">
                <a:solidFill>
                  <a:srgbClr val="FF3300"/>
                </a:solidFill>
              </a:rPr>
              <a:t>(Furman)</a:t>
            </a:r>
            <a:endParaRPr lang="pt-BR" sz="1000" b="1"/>
          </a:p>
        </p:txBody>
      </p:sp>
      <p:sp>
        <p:nvSpPr>
          <p:cNvPr id="63521" name="AutoShape 38"/>
          <p:cNvSpPr>
            <a:spLocks noChangeArrowheads="1"/>
          </p:cNvSpPr>
          <p:nvPr/>
        </p:nvSpPr>
        <p:spPr bwMode="auto">
          <a:xfrm>
            <a:off x="3598863" y="2139950"/>
            <a:ext cx="1946275" cy="385763"/>
          </a:xfrm>
          <a:prstGeom prst="flowChartAlternateProcess">
            <a:avLst/>
          </a:prstGeom>
          <a:solidFill>
            <a:schemeClr val="bg1"/>
          </a:solidFill>
          <a:ln w="25400">
            <a:solidFill>
              <a:srgbClr val="000000"/>
            </a:solidFill>
            <a:miter lim="800000"/>
            <a:headEnd/>
            <a:tailEnd/>
          </a:ln>
        </p:spPr>
        <p:txBody>
          <a:bodyPr lIns="36576" tIns="36576" rIns="36576" bIns="36576" anchor="ctr"/>
          <a:lstStyle/>
          <a:p>
            <a:pPr algn="ctr" eaLnBrk="0" hangingPunct="0"/>
            <a:endParaRPr lang="en-US" sz="1000" b="1"/>
          </a:p>
          <a:p>
            <a:pPr algn="ctr" eaLnBrk="0" hangingPunct="0"/>
            <a:r>
              <a:rPr lang="en-US" sz="1000" b="1"/>
              <a:t>Chief of Staff</a:t>
            </a:r>
          </a:p>
          <a:p>
            <a:pPr algn="ctr" eaLnBrk="0" hangingPunct="0"/>
            <a:r>
              <a:rPr lang="en-US" sz="1000" b="1">
                <a:solidFill>
                  <a:srgbClr val="FF3300"/>
                </a:solidFill>
              </a:rPr>
              <a:t>(Wright)</a:t>
            </a:r>
          </a:p>
          <a:p>
            <a:pPr eaLnBrk="0" hangingPunct="0"/>
            <a:endParaRPr lang="en-US" sz="1000" b="1"/>
          </a:p>
        </p:txBody>
      </p:sp>
      <p:sp>
        <p:nvSpPr>
          <p:cNvPr id="63522" name="AutoShape 39"/>
          <p:cNvSpPr>
            <a:spLocks noChangeArrowheads="1"/>
          </p:cNvSpPr>
          <p:nvPr/>
        </p:nvSpPr>
        <p:spPr bwMode="auto">
          <a:xfrm>
            <a:off x="3598863" y="2644775"/>
            <a:ext cx="1946275" cy="385763"/>
          </a:xfrm>
          <a:prstGeom prst="flowChartAlternateProcess">
            <a:avLst/>
          </a:prstGeom>
          <a:solidFill>
            <a:schemeClr val="bg1"/>
          </a:solidFill>
          <a:ln w="25400">
            <a:solidFill>
              <a:srgbClr val="000000"/>
            </a:solidFill>
            <a:miter lim="800000"/>
            <a:headEnd/>
            <a:tailEnd/>
          </a:ln>
        </p:spPr>
        <p:txBody>
          <a:bodyPr lIns="36576" tIns="36576" rIns="36576" bIns="36576" anchor="ctr"/>
          <a:lstStyle/>
          <a:p>
            <a:pPr algn="ctr" eaLnBrk="0" hangingPunct="0"/>
            <a:endParaRPr lang="en-US" sz="1000" b="1"/>
          </a:p>
          <a:p>
            <a:pPr algn="ctr" eaLnBrk="0" hangingPunct="0"/>
            <a:r>
              <a:rPr lang="en-US" sz="1000" b="1"/>
              <a:t>Internal Review</a:t>
            </a:r>
          </a:p>
          <a:p>
            <a:pPr algn="ctr" eaLnBrk="0" hangingPunct="0"/>
            <a:r>
              <a:rPr lang="en-US" sz="1000" b="1">
                <a:solidFill>
                  <a:srgbClr val="FF3300"/>
                </a:solidFill>
              </a:rPr>
              <a:t>(Wright)</a:t>
            </a:r>
          </a:p>
          <a:p>
            <a:pPr eaLnBrk="0" hangingPunct="0"/>
            <a:endParaRPr lang="en-US" sz="1000" b="1"/>
          </a:p>
        </p:txBody>
      </p:sp>
      <p:sp>
        <p:nvSpPr>
          <p:cNvPr id="63523" name="AutoShape 21"/>
          <p:cNvSpPr>
            <a:spLocks noChangeArrowheads="1"/>
          </p:cNvSpPr>
          <p:nvPr/>
        </p:nvSpPr>
        <p:spPr bwMode="auto">
          <a:xfrm>
            <a:off x="114300" y="4913313"/>
            <a:ext cx="1946275" cy="384175"/>
          </a:xfrm>
          <a:prstGeom prst="flowChartAlternateProcess">
            <a:avLst/>
          </a:prstGeom>
          <a:noFill/>
          <a:ln w="25400">
            <a:solidFill>
              <a:srgbClr val="000000"/>
            </a:solidFill>
            <a:miter lim="800000"/>
            <a:headEnd/>
            <a:tailEnd/>
          </a:ln>
        </p:spPr>
        <p:txBody>
          <a:bodyPr lIns="36576" tIns="36576" rIns="36576" bIns="36576" anchor="ctr"/>
          <a:lstStyle/>
          <a:p>
            <a:pPr algn="ctr" eaLnBrk="0" hangingPunct="0"/>
            <a:r>
              <a:rPr lang="en-US" sz="1000" b="1"/>
              <a:t>Rome/Europe</a:t>
            </a:r>
          </a:p>
          <a:p>
            <a:pPr algn="ctr" eaLnBrk="0" hangingPunct="0"/>
            <a:r>
              <a:rPr lang="en-US" sz="1000" b="1">
                <a:solidFill>
                  <a:srgbClr val="FF3300"/>
                </a:solidFill>
              </a:rPr>
              <a:t>(Facci)</a:t>
            </a:r>
          </a:p>
        </p:txBody>
      </p:sp>
      <p:cxnSp>
        <p:nvCxnSpPr>
          <p:cNvPr id="63524" name="AutoShape 24"/>
          <p:cNvCxnSpPr>
            <a:cxnSpLocks noChangeShapeType="1"/>
            <a:stCxn id="63490" idx="2"/>
            <a:endCxn id="63523" idx="3"/>
          </p:cNvCxnSpPr>
          <p:nvPr/>
        </p:nvCxnSpPr>
        <p:spPr bwMode="auto">
          <a:xfrm rot="5400000">
            <a:off x="1058069" y="3904456"/>
            <a:ext cx="2216150" cy="185738"/>
          </a:xfrm>
          <a:prstGeom prst="bentConnector2">
            <a:avLst/>
          </a:prstGeom>
          <a:noFill/>
          <a:ln w="9525">
            <a:solidFill>
              <a:schemeClr val="tx1"/>
            </a:solidFill>
            <a:miter lim="800000"/>
            <a:headEnd/>
            <a:tailEnd/>
          </a:ln>
        </p:spPr>
      </p:cxnSp>
      <p:sp>
        <p:nvSpPr>
          <p:cNvPr id="63525" name="AutoShape 18"/>
          <p:cNvSpPr>
            <a:spLocks noChangeArrowheads="1"/>
          </p:cNvSpPr>
          <p:nvPr/>
        </p:nvSpPr>
        <p:spPr bwMode="auto">
          <a:xfrm>
            <a:off x="1231900" y="5503863"/>
            <a:ext cx="1946275" cy="384175"/>
          </a:xfrm>
          <a:prstGeom prst="flowChartAlternateProcess">
            <a:avLst/>
          </a:prstGeom>
          <a:solidFill>
            <a:srgbClr val="F8F8F8"/>
          </a:solidFill>
          <a:ln w="25400">
            <a:solidFill>
              <a:srgbClr val="000000"/>
            </a:solidFill>
            <a:miter lim="800000"/>
            <a:headEnd/>
            <a:tailEnd/>
          </a:ln>
        </p:spPr>
        <p:txBody>
          <a:bodyPr lIns="36576" tIns="36576" rIns="36576" bIns="36576" anchor="ctr"/>
          <a:lstStyle/>
          <a:p>
            <a:pPr algn="ctr" eaLnBrk="0" hangingPunct="0"/>
            <a:r>
              <a:rPr lang="en-US" sz="1000" b="1"/>
              <a:t>Personnel Development</a:t>
            </a:r>
          </a:p>
          <a:p>
            <a:pPr algn="ctr" eaLnBrk="0" hangingPunct="0"/>
            <a:r>
              <a:rPr lang="en-US" sz="1000" b="1">
                <a:solidFill>
                  <a:srgbClr val="FF3300"/>
                </a:solidFill>
              </a:rPr>
              <a:t>(Downing)</a:t>
            </a:r>
          </a:p>
        </p:txBody>
      </p:sp>
      <p:sp>
        <p:nvSpPr>
          <p:cNvPr id="63526" name="Rectangle 39"/>
          <p:cNvSpPr>
            <a:spLocks noGrp="1" noChangeArrowheads="1"/>
          </p:cNvSpPr>
          <p:nvPr>
            <p:ph type="title"/>
          </p:nvPr>
        </p:nvSpPr>
        <p:spPr/>
        <p:txBody>
          <a:bodyPr/>
          <a:lstStyle/>
          <a:p>
            <a:pPr eaLnBrk="1" hangingPunct="1"/>
            <a:r>
              <a:rPr lang="en-US" sz="2000" smtClean="0"/>
              <a:t>Lean6 Alignment to Agency Structure</a:t>
            </a:r>
          </a:p>
        </p:txBody>
      </p:sp>
      <p:cxnSp>
        <p:nvCxnSpPr>
          <p:cNvPr id="63527" name="AutoShape 40"/>
          <p:cNvCxnSpPr>
            <a:cxnSpLocks noChangeShapeType="1"/>
            <a:stCxn id="63520" idx="2"/>
            <a:endCxn id="63493" idx="0"/>
          </p:cNvCxnSpPr>
          <p:nvPr/>
        </p:nvCxnSpPr>
        <p:spPr bwMode="auto">
          <a:xfrm>
            <a:off x="4572000" y="1382713"/>
            <a:ext cx="0" cy="66675"/>
          </a:xfrm>
          <a:prstGeom prst="straightConnector1">
            <a:avLst/>
          </a:prstGeom>
          <a:noFill/>
          <a:ln w="9525">
            <a:solidFill>
              <a:schemeClr val="tx1"/>
            </a:solidFill>
            <a:round/>
            <a:headEnd/>
            <a:tailEnd/>
          </a:ln>
        </p:spPr>
      </p:cxnSp>
      <p:cxnSp>
        <p:nvCxnSpPr>
          <p:cNvPr id="63528" name="AutoShape 41"/>
          <p:cNvCxnSpPr>
            <a:cxnSpLocks noChangeShapeType="1"/>
            <a:stCxn id="63493" idx="2"/>
            <a:endCxn id="63521" idx="0"/>
          </p:cNvCxnSpPr>
          <p:nvPr/>
        </p:nvCxnSpPr>
        <p:spPr bwMode="auto">
          <a:xfrm>
            <a:off x="4572000" y="1949450"/>
            <a:ext cx="0" cy="177800"/>
          </a:xfrm>
          <a:prstGeom prst="straightConnector1">
            <a:avLst/>
          </a:prstGeom>
          <a:noFill/>
          <a:ln w="9525">
            <a:solidFill>
              <a:schemeClr val="tx1"/>
            </a:solidFill>
            <a:round/>
            <a:headEnd/>
            <a:tailEnd/>
          </a:ln>
        </p:spPr>
      </p:cxn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98550" y="1862138"/>
            <a:ext cx="4768850" cy="1566862"/>
          </a:xfrm>
          <a:noFill/>
        </p:spPr>
        <p:txBody>
          <a:bodyPr/>
          <a:lstStyle/>
          <a:p>
            <a:r>
              <a:rPr lang="en-US" dirty="0"/>
              <a:t>Changing a Culture by Managing Change</a:t>
            </a:r>
          </a:p>
        </p:txBody>
      </p:sp>
      <p:sp>
        <p:nvSpPr>
          <p:cNvPr id="2051" name="Rectangle 3"/>
          <p:cNvSpPr>
            <a:spLocks noGrp="1" noChangeArrowheads="1"/>
          </p:cNvSpPr>
          <p:nvPr>
            <p:ph type="subTitle" idx="1"/>
          </p:nvPr>
        </p:nvSpPr>
        <p:spPr>
          <a:xfrm>
            <a:off x="1509713" y="4024313"/>
            <a:ext cx="6124575" cy="1843087"/>
          </a:xfrm>
        </p:spPr>
        <p:txBody>
          <a:bodyPr/>
          <a:lstStyle/>
          <a:p>
            <a:pPr>
              <a:lnSpc>
                <a:spcPct val="80000"/>
              </a:lnSpc>
            </a:pPr>
            <a:r>
              <a:rPr lang="en-US" dirty="0"/>
              <a:t>A DFAS Journey</a:t>
            </a:r>
          </a:p>
          <a:p>
            <a:pPr>
              <a:lnSpc>
                <a:spcPct val="80000"/>
              </a:lnSpc>
            </a:pPr>
            <a:endParaRPr lang="en-US" sz="2000" dirty="0"/>
          </a:p>
          <a:p>
            <a:pPr>
              <a:lnSpc>
                <a:spcPct val="80000"/>
              </a:lnSpc>
            </a:pPr>
            <a:r>
              <a:rPr lang="en-US" sz="2000" dirty="0" smtClean="0"/>
              <a:t>Jeff Carrillo</a:t>
            </a:r>
          </a:p>
          <a:p>
            <a:pPr>
              <a:lnSpc>
                <a:spcPct val="80000"/>
              </a:lnSpc>
            </a:pPr>
            <a:r>
              <a:rPr lang="en-US" sz="2000" dirty="0" smtClean="0"/>
              <a:t>Lean Six Cleveland</a:t>
            </a:r>
            <a:endParaRPr lang="en-US" sz="2000"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June 8, 2010</a:t>
            </a:r>
          </a:p>
        </p:txBody>
      </p:sp>
      <p:sp>
        <p:nvSpPr>
          <p:cNvPr id="9" name="Slide Number Placeholder 5"/>
          <p:cNvSpPr>
            <a:spLocks noGrp="1"/>
          </p:cNvSpPr>
          <p:nvPr>
            <p:ph type="sldNum" sz="quarter" idx="12"/>
          </p:nvPr>
        </p:nvSpPr>
        <p:spPr/>
        <p:txBody>
          <a:bodyPr/>
          <a:lstStyle/>
          <a:p>
            <a:fld id="{93A1B7EC-9E14-4D81-A98D-AA8F6FC724F2}" type="slidenum">
              <a:rPr lang="en-US"/>
              <a:pPr/>
              <a:t>16</a:t>
            </a:fld>
            <a:endParaRPr lang="en-US"/>
          </a:p>
        </p:txBody>
      </p:sp>
      <p:sp>
        <p:nvSpPr>
          <p:cNvPr id="9218" name="Rectangle 2"/>
          <p:cNvSpPr>
            <a:spLocks noGrp="1" noChangeArrowheads="1"/>
          </p:cNvSpPr>
          <p:nvPr>
            <p:ph type="title"/>
          </p:nvPr>
        </p:nvSpPr>
        <p:spPr/>
        <p:txBody>
          <a:bodyPr/>
          <a:lstStyle/>
          <a:p>
            <a:r>
              <a:rPr lang="en-US" sz="2000"/>
              <a:t>Overview</a:t>
            </a:r>
          </a:p>
        </p:txBody>
      </p:sp>
      <p:sp>
        <p:nvSpPr>
          <p:cNvPr id="9219" name="Rectangle 3" descr="Making Every Day Count logo"/>
          <p:cNvSpPr>
            <a:spLocks noGrp="1" noChangeArrowheads="1"/>
          </p:cNvSpPr>
          <p:nvPr>
            <p:ph type="body" idx="1"/>
          </p:nvPr>
        </p:nvSpPr>
        <p:spPr/>
        <p:txBody>
          <a:bodyPr/>
          <a:lstStyle/>
          <a:p>
            <a:r>
              <a:rPr lang="en-US"/>
              <a:t>Entrance Ramp</a:t>
            </a:r>
          </a:p>
          <a:p>
            <a:pPr lvl="1"/>
            <a:r>
              <a:rPr lang="en-US"/>
              <a:t>Change</a:t>
            </a:r>
          </a:p>
          <a:p>
            <a:pPr lvl="1"/>
            <a:r>
              <a:rPr lang="en-US"/>
              <a:t>Management</a:t>
            </a:r>
          </a:p>
          <a:p>
            <a:pPr lvl="1"/>
            <a:r>
              <a:rPr lang="en-US"/>
              <a:t>Change Management</a:t>
            </a:r>
          </a:p>
          <a:p>
            <a:r>
              <a:rPr lang="en-US"/>
              <a:t>Route</a:t>
            </a:r>
          </a:p>
          <a:p>
            <a:pPr lvl="1"/>
            <a:r>
              <a:rPr lang="en-US"/>
              <a:t>DFAS Journey</a:t>
            </a:r>
          </a:p>
          <a:p>
            <a:r>
              <a:rPr lang="en-US"/>
              <a:t>Exit</a:t>
            </a:r>
          </a:p>
          <a:p>
            <a:pPr lvl="1"/>
            <a:r>
              <a:rPr lang="en-US"/>
              <a:t>Strategy</a:t>
            </a:r>
          </a:p>
          <a:p>
            <a:pPr lvl="1"/>
            <a:r>
              <a:rPr lang="en-US"/>
              <a:t>Way forward</a:t>
            </a:r>
          </a:p>
          <a:p>
            <a:pPr lvl="1"/>
            <a:r>
              <a:rPr lang="en-US"/>
              <a:t>Q&amp;A</a:t>
            </a:r>
          </a:p>
          <a:p>
            <a:endParaRPr lang="en-US"/>
          </a:p>
          <a:p>
            <a:endParaRPr lang="en-US"/>
          </a:p>
        </p:txBody>
      </p:sp>
      <p:pic>
        <p:nvPicPr>
          <p:cNvPr id="9229" name="Picture 13" descr="j0422961"/>
          <p:cNvPicPr>
            <a:picLocks noChangeAspect="1" noChangeArrowheads="1"/>
          </p:cNvPicPr>
          <p:nvPr/>
        </p:nvPicPr>
        <p:blipFill>
          <a:blip r:embed="rId3" cstate="print"/>
          <a:srcRect/>
          <a:stretch>
            <a:fillRect/>
          </a:stretch>
        </p:blipFill>
        <p:spPr bwMode="auto">
          <a:xfrm>
            <a:off x="4038600" y="2895600"/>
            <a:ext cx="4343400" cy="3168650"/>
          </a:xfrm>
          <a:prstGeom prst="rect">
            <a:avLst/>
          </a:prstGeom>
          <a:noFill/>
          <a:ln w="57150">
            <a:solidFill>
              <a:schemeClr val="tx1"/>
            </a:solidFill>
            <a:miter lim="800000"/>
            <a:headEnd/>
            <a:tailEnd/>
          </a:ln>
        </p:spPr>
      </p:pic>
      <p:sp>
        <p:nvSpPr>
          <p:cNvPr id="9231" name="Text Box 15"/>
          <p:cNvSpPr txBox="1">
            <a:spLocks noChangeArrowheads="1"/>
          </p:cNvSpPr>
          <p:nvPr/>
        </p:nvSpPr>
        <p:spPr bwMode="auto">
          <a:xfrm>
            <a:off x="7924800" y="6553200"/>
            <a:ext cx="1066800" cy="152400"/>
          </a:xfrm>
          <a:prstGeom prst="rect">
            <a:avLst/>
          </a:prstGeom>
          <a:solidFill>
            <a:srgbClr val="DDDDDD"/>
          </a:solidFill>
          <a:ln w="9525">
            <a:noFill/>
            <a:miter lim="800000"/>
            <a:headEnd/>
            <a:tailEnd/>
          </a:ln>
          <a:effectLst/>
        </p:spPr>
        <p:txBody>
          <a:bodyPr lIns="0" tIns="0" rIns="0" bIns="0">
            <a:spAutoFit/>
          </a:bodyPr>
          <a:lstStyle/>
          <a:p>
            <a:r>
              <a:rPr lang="en-US" sz="1000"/>
              <a:t>Slide 2 of 98</a:t>
            </a:r>
          </a:p>
        </p:txBody>
      </p:sp>
      <p:sp>
        <p:nvSpPr>
          <p:cNvPr id="9233" name="AutoShape 17"/>
          <p:cNvSpPr>
            <a:spLocks noChangeArrowheads="1"/>
          </p:cNvSpPr>
          <p:nvPr/>
        </p:nvSpPr>
        <p:spPr bwMode="auto">
          <a:xfrm>
            <a:off x="7772400" y="5562600"/>
            <a:ext cx="1143000" cy="685800"/>
          </a:xfrm>
          <a:prstGeom prst="wedgeRoundRectCallout">
            <a:avLst>
              <a:gd name="adj1" fmla="val 11806"/>
              <a:gd name="adj2" fmla="val 78704"/>
              <a:gd name="adj3" fmla="val 16667"/>
            </a:avLst>
          </a:prstGeom>
          <a:solidFill>
            <a:schemeClr val="folHlink"/>
          </a:solidFill>
          <a:ln w="9525">
            <a:solidFill>
              <a:schemeClr val="tx1"/>
            </a:solidFill>
            <a:miter lim="800000"/>
            <a:headEnd/>
            <a:tailEnd/>
          </a:ln>
          <a:effectLst/>
        </p:spPr>
        <p:txBody>
          <a:bodyPr/>
          <a:lstStyle/>
          <a:p>
            <a:pPr algn="ctr"/>
            <a:r>
              <a:rPr lang="en-US" sz="1200"/>
              <a:t>Just kidding!  There are only 18!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9233"/>
                                        </p:tgtEl>
                                        <p:attrNameLst>
                                          <p:attrName>style.visibility</p:attrName>
                                        </p:attrNameLst>
                                      </p:cBhvr>
                                      <p:to>
                                        <p:strVal val="visible"/>
                                      </p:to>
                                    </p:set>
                                    <p:animEffect transition="in" filter="fade">
                                      <p:cBhvr>
                                        <p:cTn id="7" dur="2000"/>
                                        <p:tgtEl>
                                          <p:spTgt spid="9233"/>
                                        </p:tgtEl>
                                      </p:cBhvr>
                                    </p:animEffect>
                                    <p:anim calcmode="lin" valueType="num">
                                      <p:cBhvr>
                                        <p:cTn id="8" dur="2000" fill="hold"/>
                                        <p:tgtEl>
                                          <p:spTgt spid="9233"/>
                                        </p:tgtEl>
                                        <p:attrNameLst>
                                          <p:attrName>style.rotation</p:attrName>
                                        </p:attrNameLst>
                                      </p:cBhvr>
                                      <p:tavLst>
                                        <p:tav tm="0">
                                          <p:val>
                                            <p:fltVal val="720"/>
                                          </p:val>
                                        </p:tav>
                                        <p:tav tm="100000">
                                          <p:val>
                                            <p:fltVal val="0"/>
                                          </p:val>
                                        </p:tav>
                                      </p:tavLst>
                                    </p:anim>
                                    <p:anim calcmode="lin" valueType="num">
                                      <p:cBhvr>
                                        <p:cTn id="9" dur="2000" fill="hold"/>
                                        <p:tgtEl>
                                          <p:spTgt spid="9233"/>
                                        </p:tgtEl>
                                        <p:attrNameLst>
                                          <p:attrName>ppt_h</p:attrName>
                                        </p:attrNameLst>
                                      </p:cBhvr>
                                      <p:tavLst>
                                        <p:tav tm="0">
                                          <p:val>
                                            <p:fltVal val="0"/>
                                          </p:val>
                                        </p:tav>
                                        <p:tav tm="100000">
                                          <p:val>
                                            <p:strVal val="#ppt_h"/>
                                          </p:val>
                                        </p:tav>
                                      </p:tavLst>
                                    </p:anim>
                                    <p:anim calcmode="lin" valueType="num">
                                      <p:cBhvr>
                                        <p:cTn id="10" dur="2000" fill="hold"/>
                                        <p:tgtEl>
                                          <p:spTgt spid="923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June 8, 2010</a:t>
            </a:r>
          </a:p>
        </p:txBody>
      </p:sp>
      <p:sp>
        <p:nvSpPr>
          <p:cNvPr id="12" name="Slide Number Placeholder 5"/>
          <p:cNvSpPr>
            <a:spLocks noGrp="1"/>
          </p:cNvSpPr>
          <p:nvPr>
            <p:ph type="sldNum" sz="quarter" idx="12"/>
          </p:nvPr>
        </p:nvSpPr>
        <p:spPr/>
        <p:txBody>
          <a:bodyPr/>
          <a:lstStyle/>
          <a:p>
            <a:fld id="{41E64A22-9444-4F1D-860A-E653FE1D82FD}" type="slidenum">
              <a:rPr lang="en-US"/>
              <a:pPr/>
              <a:t>17</a:t>
            </a:fld>
            <a:endParaRPr lang="en-US"/>
          </a:p>
        </p:txBody>
      </p:sp>
      <p:sp>
        <p:nvSpPr>
          <p:cNvPr id="13314" name="Rectangle 2"/>
          <p:cNvSpPr>
            <a:spLocks noGrp="1" noChangeArrowheads="1"/>
          </p:cNvSpPr>
          <p:nvPr>
            <p:ph type="title"/>
          </p:nvPr>
        </p:nvSpPr>
        <p:spPr/>
        <p:txBody>
          <a:bodyPr/>
          <a:lstStyle/>
          <a:p>
            <a:r>
              <a:rPr lang="en-US" sz="2000"/>
              <a:t>Change</a:t>
            </a:r>
          </a:p>
        </p:txBody>
      </p:sp>
      <p:sp>
        <p:nvSpPr>
          <p:cNvPr id="13315" name="Rectangle 3" descr="Making Every Day Count logo"/>
          <p:cNvSpPr>
            <a:spLocks noGrp="1" noChangeArrowheads="1"/>
          </p:cNvSpPr>
          <p:nvPr>
            <p:ph type="body" idx="1"/>
          </p:nvPr>
        </p:nvSpPr>
        <p:spPr/>
        <p:txBody>
          <a:bodyPr/>
          <a:lstStyle/>
          <a:p>
            <a:endParaRPr lang="en-US"/>
          </a:p>
          <a:p>
            <a:r>
              <a:rPr lang="en-US"/>
              <a:t>33 definitions </a:t>
            </a:r>
          </a:p>
          <a:p>
            <a:r>
              <a:rPr lang="en-US"/>
              <a:t>Change is everywhere</a:t>
            </a:r>
          </a:p>
          <a:p>
            <a:r>
              <a:rPr lang="en-US"/>
              <a:t>Change allows us to adapt</a:t>
            </a:r>
          </a:p>
          <a:p>
            <a:pPr>
              <a:buFont typeface="Wingdings 2" pitchFamily="18" charset="2"/>
              <a:buNone/>
            </a:pPr>
            <a:endParaRPr lang="en-US"/>
          </a:p>
          <a:p>
            <a:endParaRPr lang="en-US"/>
          </a:p>
          <a:p>
            <a:endParaRPr lang="en-US"/>
          </a:p>
        </p:txBody>
      </p:sp>
      <p:pic>
        <p:nvPicPr>
          <p:cNvPr id="13319" name="Picture 7" descr="j0406951"/>
          <p:cNvPicPr>
            <a:picLocks noChangeAspect="1" noChangeArrowheads="1"/>
          </p:cNvPicPr>
          <p:nvPr/>
        </p:nvPicPr>
        <p:blipFill>
          <a:blip r:embed="rId3" cstate="print"/>
          <a:srcRect/>
          <a:stretch>
            <a:fillRect/>
          </a:stretch>
        </p:blipFill>
        <p:spPr bwMode="auto">
          <a:xfrm>
            <a:off x="5410200" y="3124200"/>
            <a:ext cx="1585913" cy="1057275"/>
          </a:xfrm>
          <a:prstGeom prst="rect">
            <a:avLst/>
          </a:prstGeom>
          <a:noFill/>
          <a:ln w="28575">
            <a:solidFill>
              <a:schemeClr val="tx1"/>
            </a:solidFill>
            <a:miter lim="800000"/>
            <a:headEnd/>
            <a:tailEnd/>
          </a:ln>
        </p:spPr>
      </p:pic>
      <p:pic>
        <p:nvPicPr>
          <p:cNvPr id="13316" name="Picture 4" descr="j0385981"/>
          <p:cNvPicPr>
            <a:picLocks noChangeAspect="1" noChangeArrowheads="1"/>
          </p:cNvPicPr>
          <p:nvPr/>
        </p:nvPicPr>
        <p:blipFill>
          <a:blip r:embed="rId4" cstate="print"/>
          <a:srcRect/>
          <a:stretch>
            <a:fillRect/>
          </a:stretch>
        </p:blipFill>
        <p:spPr bwMode="auto">
          <a:xfrm rot="547014">
            <a:off x="6053138" y="1295400"/>
            <a:ext cx="1414462" cy="1981200"/>
          </a:xfrm>
          <a:prstGeom prst="rect">
            <a:avLst/>
          </a:prstGeom>
          <a:noFill/>
          <a:ln w="28575">
            <a:solidFill>
              <a:schemeClr val="tx1"/>
            </a:solidFill>
            <a:miter lim="800000"/>
            <a:headEnd/>
            <a:tailEnd/>
          </a:ln>
        </p:spPr>
      </p:pic>
      <p:pic>
        <p:nvPicPr>
          <p:cNvPr id="13318" name="Picture 6" descr="j0401490"/>
          <p:cNvPicPr>
            <a:picLocks noChangeAspect="1" noChangeArrowheads="1"/>
          </p:cNvPicPr>
          <p:nvPr/>
        </p:nvPicPr>
        <p:blipFill>
          <a:blip r:embed="rId5" cstate="print"/>
          <a:srcRect/>
          <a:stretch>
            <a:fillRect/>
          </a:stretch>
        </p:blipFill>
        <p:spPr bwMode="auto">
          <a:xfrm>
            <a:off x="7162800" y="2514600"/>
            <a:ext cx="1203325" cy="1804988"/>
          </a:xfrm>
          <a:prstGeom prst="rect">
            <a:avLst/>
          </a:prstGeom>
          <a:noFill/>
          <a:ln w="28575">
            <a:solidFill>
              <a:schemeClr val="tx1"/>
            </a:solidFill>
            <a:miter lim="800000"/>
            <a:headEnd/>
            <a:tailEnd/>
          </a:ln>
        </p:spPr>
      </p:pic>
      <p:pic>
        <p:nvPicPr>
          <p:cNvPr id="13317" name="Picture 5" descr="j0201799"/>
          <p:cNvPicPr>
            <a:picLocks noChangeAspect="1" noChangeArrowheads="1"/>
          </p:cNvPicPr>
          <p:nvPr/>
        </p:nvPicPr>
        <p:blipFill>
          <a:blip r:embed="rId6" cstate="print"/>
          <a:srcRect/>
          <a:stretch>
            <a:fillRect/>
          </a:stretch>
        </p:blipFill>
        <p:spPr bwMode="auto">
          <a:xfrm rot="-864199">
            <a:off x="6629400" y="4114800"/>
            <a:ext cx="1173163" cy="1782763"/>
          </a:xfrm>
          <a:prstGeom prst="rect">
            <a:avLst/>
          </a:prstGeom>
          <a:noFill/>
          <a:ln w="28575">
            <a:solidFill>
              <a:schemeClr val="tx1"/>
            </a:solidFill>
            <a:miter lim="800000"/>
            <a:headEnd/>
            <a:tailEnd/>
          </a:ln>
        </p:spPr>
      </p:pic>
      <p:sp>
        <p:nvSpPr>
          <p:cNvPr id="13322" name="WordArt 10"/>
          <p:cNvSpPr>
            <a:spLocks noChangeArrowheads="1" noChangeShapeType="1" noTextEdit="1"/>
          </p:cNvSpPr>
          <p:nvPr/>
        </p:nvSpPr>
        <p:spPr bwMode="auto">
          <a:xfrm>
            <a:off x="304800" y="4419600"/>
            <a:ext cx="5943600" cy="657225"/>
          </a:xfrm>
          <a:prstGeom prst="rect">
            <a:avLst/>
          </a:prstGeom>
        </p:spPr>
        <p:txBody>
          <a:bodyPr wrap="none" fromWordArt="1">
            <a:prstTxWarp prst="textDoubleWave1">
              <a:avLst>
                <a:gd name="adj1" fmla="val 10319"/>
                <a:gd name="adj2" fmla="val 0"/>
              </a:avLst>
            </a:prstTxWarp>
          </a:bodyPr>
          <a:lstStyle/>
          <a:p>
            <a:pPr algn="ctr"/>
            <a:r>
              <a:rPr lang="en-US" sz="3600" kern="10" spc="-360">
                <a:ln w="12700">
                  <a:solidFill>
                    <a:srgbClr val="000099"/>
                  </a:solidFill>
                  <a:miter lim="800000"/>
                  <a:headEnd/>
                  <a:tailEnd/>
                </a:ln>
                <a:solidFill>
                  <a:srgbClr val="33CCFF"/>
                </a:solidFill>
                <a:effectLst>
                  <a:outerShdw dist="71842" dir="18900000" algn="ctr" rotWithShape="0">
                    <a:srgbClr val="000099"/>
                  </a:outerShdw>
                </a:effectLst>
                <a:latin typeface="Impact"/>
              </a:rPr>
              <a:t>Change: to become different</a:t>
            </a:r>
          </a:p>
        </p:txBody>
      </p:sp>
      <p:sp>
        <p:nvSpPr>
          <p:cNvPr id="13323" name="Text Box 11"/>
          <p:cNvSpPr txBox="1">
            <a:spLocks noChangeArrowheads="1"/>
          </p:cNvSpPr>
          <p:nvPr/>
        </p:nvSpPr>
        <p:spPr bwMode="auto">
          <a:xfrm>
            <a:off x="1447800" y="5867400"/>
            <a:ext cx="4953000" cy="501650"/>
          </a:xfrm>
          <a:prstGeom prst="rect">
            <a:avLst/>
          </a:prstGeom>
          <a:noFill/>
          <a:ln w="9525">
            <a:noFill/>
            <a:miter lim="800000"/>
            <a:headEnd/>
            <a:tailEnd/>
          </a:ln>
          <a:effectLst/>
        </p:spPr>
        <p:txBody>
          <a:bodyPr>
            <a:spAutoFit/>
          </a:bodyPr>
          <a:lstStyle/>
          <a:p>
            <a:r>
              <a:rPr lang="en-US" sz="900"/>
              <a:t>"change." </a:t>
            </a:r>
            <a:r>
              <a:rPr lang="en-US" sz="900" i="1"/>
              <a:t>The American Heritage® Dictionary of the English Language, Fourth Edition</a:t>
            </a:r>
            <a:r>
              <a:rPr lang="en-US" sz="900"/>
              <a:t>. Houghton Mifflin Company, 2004. 04 Jun. 2010. &lt;Dictionary.com </a:t>
            </a:r>
            <a:r>
              <a:rPr lang="en-US" sz="900">
                <a:hlinkClick r:id="rId7"/>
              </a:rPr>
              <a:t>http://dictionary.reference.com/browse/change</a:t>
            </a:r>
            <a:r>
              <a:rPr lang="en-US" sz="900"/>
              <a:t>&gt;.</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June 8, 2010</a:t>
            </a:r>
          </a:p>
        </p:txBody>
      </p:sp>
      <p:sp>
        <p:nvSpPr>
          <p:cNvPr id="8" name="Slide Number Placeholder 5"/>
          <p:cNvSpPr>
            <a:spLocks noGrp="1"/>
          </p:cNvSpPr>
          <p:nvPr>
            <p:ph type="sldNum" sz="quarter" idx="12"/>
          </p:nvPr>
        </p:nvSpPr>
        <p:spPr/>
        <p:txBody>
          <a:bodyPr/>
          <a:lstStyle/>
          <a:p>
            <a:fld id="{1F417787-F144-4107-B638-3AAAD0067BD5}" type="slidenum">
              <a:rPr lang="en-US"/>
              <a:pPr/>
              <a:t>18</a:t>
            </a:fld>
            <a:endParaRPr lang="en-US"/>
          </a:p>
        </p:txBody>
      </p:sp>
      <p:sp>
        <p:nvSpPr>
          <p:cNvPr id="14338" name="Rectangle 2"/>
          <p:cNvSpPr>
            <a:spLocks noGrp="1" noChangeArrowheads="1"/>
          </p:cNvSpPr>
          <p:nvPr>
            <p:ph type="title"/>
          </p:nvPr>
        </p:nvSpPr>
        <p:spPr/>
        <p:txBody>
          <a:bodyPr/>
          <a:lstStyle/>
          <a:p>
            <a:r>
              <a:rPr lang="en-US" sz="2000"/>
              <a:t>Management</a:t>
            </a:r>
          </a:p>
        </p:txBody>
      </p:sp>
      <p:sp>
        <p:nvSpPr>
          <p:cNvPr id="14339" name="Rectangle 3" descr="Making Every Day Count logo"/>
          <p:cNvSpPr>
            <a:spLocks noGrp="1" noChangeArrowheads="1"/>
          </p:cNvSpPr>
          <p:nvPr>
            <p:ph type="body" idx="1"/>
          </p:nvPr>
        </p:nvSpPr>
        <p:spPr>
          <a:xfrm>
            <a:off x="414338" y="1019175"/>
            <a:ext cx="4919662" cy="5446713"/>
          </a:xfrm>
        </p:spPr>
        <p:txBody>
          <a:bodyPr/>
          <a:lstStyle/>
          <a:p>
            <a:r>
              <a:rPr lang="en-US"/>
              <a:t>Management: the act or manner of managing; handling, direction, or control</a:t>
            </a:r>
          </a:p>
          <a:p>
            <a:endParaRPr lang="en-US"/>
          </a:p>
          <a:p>
            <a:r>
              <a:rPr lang="en-US"/>
              <a:t>Provides the structure and boundaries</a:t>
            </a:r>
          </a:p>
          <a:p>
            <a:endParaRPr lang="en-US"/>
          </a:p>
          <a:p>
            <a:endParaRPr lang="en-US"/>
          </a:p>
          <a:p>
            <a:endParaRPr lang="en-US"/>
          </a:p>
        </p:txBody>
      </p:sp>
      <p:sp>
        <p:nvSpPr>
          <p:cNvPr id="14341" name="Text Box 5"/>
          <p:cNvSpPr txBox="1">
            <a:spLocks noChangeArrowheads="1"/>
          </p:cNvSpPr>
          <p:nvPr/>
        </p:nvSpPr>
        <p:spPr bwMode="auto">
          <a:xfrm>
            <a:off x="5486400" y="5867400"/>
            <a:ext cx="3429000" cy="501650"/>
          </a:xfrm>
          <a:prstGeom prst="rect">
            <a:avLst/>
          </a:prstGeom>
          <a:noFill/>
          <a:ln w="9525">
            <a:noFill/>
            <a:miter lim="800000"/>
            <a:headEnd/>
            <a:tailEnd/>
          </a:ln>
          <a:effectLst/>
        </p:spPr>
        <p:txBody>
          <a:bodyPr>
            <a:spAutoFit/>
          </a:bodyPr>
          <a:lstStyle/>
          <a:p>
            <a:pPr eaLnBrk="1" hangingPunct="1">
              <a:lnSpc>
                <a:spcPct val="90000"/>
              </a:lnSpc>
              <a:spcBef>
                <a:spcPct val="30000"/>
              </a:spcBef>
            </a:pPr>
            <a:r>
              <a:rPr lang="en-US" sz="1000"/>
              <a:t>"management." </a:t>
            </a:r>
            <a:r>
              <a:rPr lang="en-US" sz="1000" i="1"/>
              <a:t>Dictionary.com Unabridged</a:t>
            </a:r>
            <a:r>
              <a:rPr lang="en-US" sz="1000"/>
              <a:t>. Random House, Inc. 04 Jun. 2010. &lt;Dictionary.com </a:t>
            </a:r>
            <a:r>
              <a:rPr lang="en-US" sz="1000">
                <a:hlinkClick r:id="rId3"/>
              </a:rPr>
              <a:t>http://</a:t>
            </a:r>
            <a:r>
              <a:rPr lang="en-US" sz="900">
                <a:hlinkClick r:id="rId3"/>
              </a:rPr>
              <a:t>dictionary.reference.com/browse/management</a:t>
            </a:r>
            <a:r>
              <a:rPr lang="en-US" sz="1000"/>
              <a:t>&gt;.</a:t>
            </a:r>
          </a:p>
        </p:txBody>
      </p:sp>
      <p:pic>
        <p:nvPicPr>
          <p:cNvPr id="14343" name="Picture 7" descr="j0423020"/>
          <p:cNvPicPr>
            <a:picLocks noChangeAspect="1" noChangeArrowheads="1"/>
          </p:cNvPicPr>
          <p:nvPr/>
        </p:nvPicPr>
        <p:blipFill>
          <a:blip r:embed="rId4" cstate="print"/>
          <a:srcRect/>
          <a:stretch>
            <a:fillRect/>
          </a:stretch>
        </p:blipFill>
        <p:spPr bwMode="auto">
          <a:xfrm>
            <a:off x="5486400" y="2362200"/>
            <a:ext cx="3352800" cy="3352800"/>
          </a:xfrm>
          <a:prstGeom prst="rect">
            <a:avLst/>
          </a:prstGeom>
          <a:noFill/>
          <a:ln w="57150">
            <a:solidFill>
              <a:schemeClr val="tx1"/>
            </a:solid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Date Placeholder 3"/>
          <p:cNvSpPr>
            <a:spLocks noGrp="1"/>
          </p:cNvSpPr>
          <p:nvPr>
            <p:ph type="dt" sz="half" idx="10"/>
          </p:nvPr>
        </p:nvSpPr>
        <p:spPr/>
        <p:txBody>
          <a:bodyPr/>
          <a:lstStyle/>
          <a:p>
            <a:r>
              <a:rPr lang="en-US"/>
              <a:t>June 8, 2010</a:t>
            </a:r>
          </a:p>
        </p:txBody>
      </p:sp>
      <p:sp>
        <p:nvSpPr>
          <p:cNvPr id="61" name="Slide Number Placeholder 5"/>
          <p:cNvSpPr>
            <a:spLocks noGrp="1"/>
          </p:cNvSpPr>
          <p:nvPr>
            <p:ph type="sldNum" sz="quarter" idx="12"/>
          </p:nvPr>
        </p:nvSpPr>
        <p:spPr/>
        <p:txBody>
          <a:bodyPr/>
          <a:lstStyle/>
          <a:p>
            <a:fld id="{33BFA4A6-9573-4851-AAEC-EDDAF6F219F9}" type="slidenum">
              <a:rPr lang="en-US"/>
              <a:pPr/>
              <a:t>19</a:t>
            </a:fld>
            <a:endParaRPr lang="en-US"/>
          </a:p>
        </p:txBody>
      </p:sp>
      <p:sp>
        <p:nvSpPr>
          <p:cNvPr id="15362" name="Rectangle 2"/>
          <p:cNvSpPr>
            <a:spLocks noGrp="1" noChangeArrowheads="1"/>
          </p:cNvSpPr>
          <p:nvPr>
            <p:ph type="title"/>
          </p:nvPr>
        </p:nvSpPr>
        <p:spPr/>
        <p:txBody>
          <a:bodyPr/>
          <a:lstStyle/>
          <a:p>
            <a:r>
              <a:rPr lang="en-US" sz="2000"/>
              <a:t>Change Management</a:t>
            </a:r>
          </a:p>
        </p:txBody>
      </p:sp>
      <p:sp>
        <p:nvSpPr>
          <p:cNvPr id="15363" name="Rectangle 3" descr="Making Every Day Count logo"/>
          <p:cNvSpPr>
            <a:spLocks noGrp="1" noChangeArrowheads="1"/>
          </p:cNvSpPr>
          <p:nvPr>
            <p:ph type="body" idx="1"/>
          </p:nvPr>
        </p:nvSpPr>
        <p:spPr>
          <a:xfrm>
            <a:off x="414338" y="1019175"/>
            <a:ext cx="6519862" cy="5446713"/>
          </a:xfrm>
        </p:spPr>
        <p:txBody>
          <a:bodyPr/>
          <a:lstStyle/>
          <a:p>
            <a:r>
              <a:rPr lang="en-US" sz="2800"/>
              <a:t>Lets put the two together:</a:t>
            </a:r>
          </a:p>
          <a:p>
            <a:pPr lvl="1"/>
            <a:r>
              <a:rPr lang="en-US" sz="2400"/>
              <a:t>Change Management – trying to control or direct the transformation of something to be different</a:t>
            </a:r>
          </a:p>
          <a:p>
            <a:r>
              <a:rPr lang="en-US" sz="2800"/>
              <a:t>200 million results in a Google search</a:t>
            </a:r>
          </a:p>
          <a:p>
            <a:pPr lvl="1"/>
            <a:r>
              <a:rPr lang="en-US" sz="2400"/>
              <a:t>Why is this such a huge topic?</a:t>
            </a:r>
          </a:p>
          <a:p>
            <a:pPr lvl="1"/>
            <a:r>
              <a:rPr lang="en-US" sz="2400"/>
              <a:t>What are the risks of change without management?</a:t>
            </a:r>
          </a:p>
        </p:txBody>
      </p:sp>
      <p:pic>
        <p:nvPicPr>
          <p:cNvPr id="15364" name="Picture 4" descr="j0423689"/>
          <p:cNvPicPr>
            <a:picLocks noChangeAspect="1" noChangeArrowheads="1"/>
          </p:cNvPicPr>
          <p:nvPr/>
        </p:nvPicPr>
        <p:blipFill>
          <a:blip r:embed="rId3" cstate="print"/>
          <a:srcRect/>
          <a:stretch>
            <a:fillRect/>
          </a:stretch>
        </p:blipFill>
        <p:spPr bwMode="auto">
          <a:xfrm>
            <a:off x="6858000" y="1447800"/>
            <a:ext cx="2057400" cy="2057400"/>
          </a:xfrm>
          <a:prstGeom prst="rect">
            <a:avLst/>
          </a:prstGeom>
          <a:noFill/>
          <a:ln w="57150">
            <a:solidFill>
              <a:schemeClr val="tx1"/>
            </a:solidFill>
            <a:miter lim="800000"/>
            <a:headEnd/>
            <a:tailEnd/>
          </a:ln>
        </p:spPr>
      </p:pic>
      <p:grpSp>
        <p:nvGrpSpPr>
          <p:cNvPr id="2" name="Group 58"/>
          <p:cNvGrpSpPr>
            <a:grpSpLocks/>
          </p:cNvGrpSpPr>
          <p:nvPr/>
        </p:nvGrpSpPr>
        <p:grpSpPr bwMode="auto">
          <a:xfrm>
            <a:off x="0" y="4672013"/>
            <a:ext cx="9144000" cy="1042987"/>
            <a:chOff x="0" y="768"/>
            <a:chExt cx="5760" cy="657"/>
          </a:xfrm>
        </p:grpSpPr>
        <p:grpSp>
          <p:nvGrpSpPr>
            <p:cNvPr id="3" name="Group 5"/>
            <p:cNvGrpSpPr>
              <a:grpSpLocks/>
            </p:cNvGrpSpPr>
            <p:nvPr/>
          </p:nvGrpSpPr>
          <p:grpSpPr bwMode="auto">
            <a:xfrm>
              <a:off x="0" y="1113"/>
              <a:ext cx="683" cy="307"/>
              <a:chOff x="255" y="2444"/>
              <a:chExt cx="705" cy="240"/>
            </a:xfrm>
          </p:grpSpPr>
          <p:sp>
            <p:nvSpPr>
              <p:cNvPr id="15366" name="Freeform 6"/>
              <p:cNvSpPr>
                <a:spLocks/>
              </p:cNvSpPr>
              <p:nvPr/>
            </p:nvSpPr>
            <p:spPr bwMode="auto">
              <a:xfrm>
                <a:off x="255" y="2444"/>
                <a:ext cx="705" cy="240"/>
              </a:xfrm>
              <a:custGeom>
                <a:avLst/>
                <a:gdLst/>
                <a:ahLst/>
                <a:cxnLst>
                  <a:cxn ang="0">
                    <a:pos x="622" y="0"/>
                  </a:cxn>
                  <a:cxn ang="0">
                    <a:pos x="0" y="0"/>
                  </a:cxn>
                  <a:cxn ang="0">
                    <a:pos x="0" y="240"/>
                  </a:cxn>
                  <a:cxn ang="0">
                    <a:pos x="622" y="240"/>
                  </a:cxn>
                  <a:cxn ang="0">
                    <a:pos x="705" y="120"/>
                  </a:cxn>
                  <a:cxn ang="0">
                    <a:pos x="622" y="0"/>
                  </a:cxn>
                </a:cxnLst>
                <a:rect l="0" t="0" r="r" b="b"/>
                <a:pathLst>
                  <a:path w="705" h="240">
                    <a:moveTo>
                      <a:pt x="622" y="0"/>
                    </a:moveTo>
                    <a:lnTo>
                      <a:pt x="0" y="0"/>
                    </a:lnTo>
                    <a:lnTo>
                      <a:pt x="0" y="240"/>
                    </a:lnTo>
                    <a:lnTo>
                      <a:pt x="622" y="240"/>
                    </a:lnTo>
                    <a:lnTo>
                      <a:pt x="705" y="120"/>
                    </a:lnTo>
                    <a:lnTo>
                      <a:pt x="622" y="0"/>
                    </a:lnTo>
                    <a:close/>
                  </a:path>
                </a:pathLst>
              </a:custGeom>
              <a:solidFill>
                <a:srgbClr val="008080"/>
              </a:solidFill>
              <a:ln w="9525">
                <a:noFill/>
                <a:round/>
                <a:headEnd/>
                <a:tailEnd/>
              </a:ln>
            </p:spPr>
            <p:txBody>
              <a:bodyPr/>
              <a:lstStyle/>
              <a:p>
                <a:endParaRPr lang="en-US"/>
              </a:p>
            </p:txBody>
          </p:sp>
          <p:sp>
            <p:nvSpPr>
              <p:cNvPr id="15367" name="Freeform 7"/>
              <p:cNvSpPr>
                <a:spLocks/>
              </p:cNvSpPr>
              <p:nvPr/>
            </p:nvSpPr>
            <p:spPr bwMode="auto">
              <a:xfrm>
                <a:off x="255" y="2444"/>
                <a:ext cx="705" cy="240"/>
              </a:xfrm>
              <a:custGeom>
                <a:avLst/>
                <a:gdLst/>
                <a:ahLst/>
                <a:cxnLst>
                  <a:cxn ang="0">
                    <a:pos x="622" y="0"/>
                  </a:cxn>
                  <a:cxn ang="0">
                    <a:pos x="0" y="0"/>
                  </a:cxn>
                  <a:cxn ang="0">
                    <a:pos x="0" y="240"/>
                  </a:cxn>
                  <a:cxn ang="0">
                    <a:pos x="622" y="240"/>
                  </a:cxn>
                  <a:cxn ang="0">
                    <a:pos x="705" y="120"/>
                  </a:cxn>
                  <a:cxn ang="0">
                    <a:pos x="622" y="0"/>
                  </a:cxn>
                </a:cxnLst>
                <a:rect l="0" t="0" r="r" b="b"/>
                <a:pathLst>
                  <a:path w="705" h="240">
                    <a:moveTo>
                      <a:pt x="622" y="0"/>
                    </a:moveTo>
                    <a:lnTo>
                      <a:pt x="0" y="0"/>
                    </a:lnTo>
                    <a:lnTo>
                      <a:pt x="0" y="240"/>
                    </a:lnTo>
                    <a:lnTo>
                      <a:pt x="622" y="240"/>
                    </a:lnTo>
                    <a:lnTo>
                      <a:pt x="705" y="120"/>
                    </a:lnTo>
                    <a:lnTo>
                      <a:pt x="622" y="0"/>
                    </a:lnTo>
                    <a:close/>
                  </a:path>
                </a:pathLst>
              </a:custGeom>
              <a:noFill/>
              <a:ln w="9525" cap="rnd">
                <a:solidFill>
                  <a:srgbClr val="000000"/>
                </a:solidFill>
                <a:prstDash val="solid"/>
                <a:round/>
                <a:headEnd/>
                <a:tailEnd/>
              </a:ln>
            </p:spPr>
            <p:txBody>
              <a:bodyPr/>
              <a:lstStyle/>
              <a:p>
                <a:endParaRPr lang="en-US"/>
              </a:p>
            </p:txBody>
          </p:sp>
        </p:grpSp>
        <p:sp>
          <p:nvSpPr>
            <p:cNvPr id="15368" name="Rectangle 8"/>
            <p:cNvSpPr>
              <a:spLocks noChangeArrowheads="1"/>
            </p:cNvSpPr>
            <p:nvPr/>
          </p:nvSpPr>
          <p:spPr bwMode="auto">
            <a:xfrm>
              <a:off x="124" y="1174"/>
              <a:ext cx="672" cy="96"/>
            </a:xfrm>
            <a:prstGeom prst="rect">
              <a:avLst/>
            </a:prstGeom>
            <a:noFill/>
            <a:ln w="9525">
              <a:noFill/>
              <a:miter lim="800000"/>
              <a:headEnd/>
              <a:tailEnd/>
            </a:ln>
          </p:spPr>
          <p:txBody>
            <a:bodyPr wrap="none" lIns="0" tIns="0" rIns="0" bIns="0">
              <a:spAutoFit/>
            </a:bodyPr>
            <a:lstStyle/>
            <a:p>
              <a:pPr algn="ctr"/>
              <a:r>
                <a:rPr lang="en-US" sz="1000" b="1">
                  <a:solidFill>
                    <a:srgbClr val="FFFFFF"/>
                  </a:solidFill>
                </a:rPr>
                <a:t>Define the             </a:t>
              </a:r>
              <a:endParaRPr lang="en-US" sz="1000" b="1"/>
            </a:p>
          </p:txBody>
        </p:sp>
        <p:sp>
          <p:nvSpPr>
            <p:cNvPr id="15369" name="Rectangle 9"/>
            <p:cNvSpPr>
              <a:spLocks noChangeArrowheads="1"/>
            </p:cNvSpPr>
            <p:nvPr/>
          </p:nvSpPr>
          <p:spPr bwMode="auto">
            <a:xfrm>
              <a:off x="197" y="1270"/>
              <a:ext cx="293" cy="96"/>
            </a:xfrm>
            <a:prstGeom prst="rect">
              <a:avLst/>
            </a:prstGeom>
            <a:noFill/>
            <a:ln w="9525">
              <a:noFill/>
              <a:miter lim="800000"/>
              <a:headEnd/>
              <a:tailEnd/>
            </a:ln>
          </p:spPr>
          <p:txBody>
            <a:bodyPr wrap="none" lIns="0" tIns="0" rIns="0" bIns="0">
              <a:spAutoFit/>
            </a:bodyPr>
            <a:lstStyle/>
            <a:p>
              <a:pPr algn="ctr"/>
              <a:r>
                <a:rPr lang="en-US" sz="1000" b="1">
                  <a:solidFill>
                    <a:srgbClr val="FFFFFF"/>
                  </a:solidFill>
                </a:rPr>
                <a:t>Change</a:t>
              </a:r>
              <a:endParaRPr lang="en-US" sz="1000" b="1"/>
            </a:p>
          </p:txBody>
        </p:sp>
        <p:grpSp>
          <p:nvGrpSpPr>
            <p:cNvPr id="4" name="Group 10"/>
            <p:cNvGrpSpPr>
              <a:grpSpLocks/>
            </p:cNvGrpSpPr>
            <p:nvPr/>
          </p:nvGrpSpPr>
          <p:grpSpPr bwMode="auto">
            <a:xfrm>
              <a:off x="630" y="1113"/>
              <a:ext cx="683" cy="307"/>
              <a:chOff x="905" y="2444"/>
              <a:chExt cx="704" cy="240"/>
            </a:xfrm>
          </p:grpSpPr>
          <p:sp>
            <p:nvSpPr>
              <p:cNvPr id="15371" name="Freeform 11"/>
              <p:cNvSpPr>
                <a:spLocks/>
              </p:cNvSpPr>
              <p:nvPr/>
            </p:nvSpPr>
            <p:spPr bwMode="auto">
              <a:xfrm>
                <a:off x="905" y="2444"/>
                <a:ext cx="704" cy="240"/>
              </a:xfrm>
              <a:custGeom>
                <a:avLst/>
                <a:gdLst/>
                <a:ahLst/>
                <a:cxnLst>
                  <a:cxn ang="0">
                    <a:pos x="622" y="0"/>
                  </a:cxn>
                  <a:cxn ang="0">
                    <a:pos x="0" y="0"/>
                  </a:cxn>
                  <a:cxn ang="0">
                    <a:pos x="82" y="120"/>
                  </a:cxn>
                  <a:cxn ang="0">
                    <a:pos x="0" y="240"/>
                  </a:cxn>
                  <a:cxn ang="0">
                    <a:pos x="622" y="240"/>
                  </a:cxn>
                  <a:cxn ang="0">
                    <a:pos x="704" y="120"/>
                  </a:cxn>
                  <a:cxn ang="0">
                    <a:pos x="622" y="0"/>
                  </a:cxn>
                </a:cxnLst>
                <a:rect l="0" t="0" r="r" b="b"/>
                <a:pathLst>
                  <a:path w="704" h="240">
                    <a:moveTo>
                      <a:pt x="622" y="0"/>
                    </a:moveTo>
                    <a:lnTo>
                      <a:pt x="0" y="0"/>
                    </a:lnTo>
                    <a:lnTo>
                      <a:pt x="82" y="120"/>
                    </a:lnTo>
                    <a:lnTo>
                      <a:pt x="0" y="240"/>
                    </a:lnTo>
                    <a:lnTo>
                      <a:pt x="622" y="240"/>
                    </a:lnTo>
                    <a:lnTo>
                      <a:pt x="704" y="120"/>
                    </a:lnTo>
                    <a:lnTo>
                      <a:pt x="622" y="0"/>
                    </a:lnTo>
                    <a:close/>
                  </a:path>
                </a:pathLst>
              </a:custGeom>
              <a:solidFill>
                <a:srgbClr val="008080"/>
              </a:solidFill>
              <a:ln w="9525">
                <a:noFill/>
                <a:round/>
                <a:headEnd/>
                <a:tailEnd/>
              </a:ln>
            </p:spPr>
            <p:txBody>
              <a:bodyPr/>
              <a:lstStyle/>
              <a:p>
                <a:endParaRPr lang="en-US"/>
              </a:p>
            </p:txBody>
          </p:sp>
          <p:sp>
            <p:nvSpPr>
              <p:cNvPr id="15372" name="Freeform 12"/>
              <p:cNvSpPr>
                <a:spLocks/>
              </p:cNvSpPr>
              <p:nvPr/>
            </p:nvSpPr>
            <p:spPr bwMode="auto">
              <a:xfrm>
                <a:off x="905" y="2444"/>
                <a:ext cx="704" cy="240"/>
              </a:xfrm>
              <a:custGeom>
                <a:avLst/>
                <a:gdLst/>
                <a:ahLst/>
                <a:cxnLst>
                  <a:cxn ang="0">
                    <a:pos x="622" y="0"/>
                  </a:cxn>
                  <a:cxn ang="0">
                    <a:pos x="0" y="0"/>
                  </a:cxn>
                  <a:cxn ang="0">
                    <a:pos x="82" y="120"/>
                  </a:cxn>
                  <a:cxn ang="0">
                    <a:pos x="0" y="240"/>
                  </a:cxn>
                  <a:cxn ang="0">
                    <a:pos x="622" y="240"/>
                  </a:cxn>
                  <a:cxn ang="0">
                    <a:pos x="704" y="120"/>
                  </a:cxn>
                  <a:cxn ang="0">
                    <a:pos x="622" y="0"/>
                  </a:cxn>
                </a:cxnLst>
                <a:rect l="0" t="0" r="r" b="b"/>
                <a:pathLst>
                  <a:path w="704" h="240">
                    <a:moveTo>
                      <a:pt x="622" y="0"/>
                    </a:moveTo>
                    <a:lnTo>
                      <a:pt x="0" y="0"/>
                    </a:lnTo>
                    <a:lnTo>
                      <a:pt x="82" y="120"/>
                    </a:lnTo>
                    <a:lnTo>
                      <a:pt x="0" y="240"/>
                    </a:lnTo>
                    <a:lnTo>
                      <a:pt x="622" y="240"/>
                    </a:lnTo>
                    <a:lnTo>
                      <a:pt x="704" y="120"/>
                    </a:lnTo>
                    <a:lnTo>
                      <a:pt x="622" y="0"/>
                    </a:lnTo>
                    <a:close/>
                  </a:path>
                </a:pathLst>
              </a:custGeom>
              <a:noFill/>
              <a:ln w="9525" cap="rnd">
                <a:solidFill>
                  <a:srgbClr val="000000"/>
                </a:solidFill>
                <a:prstDash val="solid"/>
                <a:round/>
                <a:headEnd/>
                <a:tailEnd/>
              </a:ln>
            </p:spPr>
            <p:txBody>
              <a:bodyPr/>
              <a:lstStyle/>
              <a:p>
                <a:endParaRPr lang="en-US"/>
              </a:p>
            </p:txBody>
          </p:sp>
        </p:grpSp>
        <p:sp>
          <p:nvSpPr>
            <p:cNvPr id="15373" name="Rectangle 13"/>
            <p:cNvSpPr>
              <a:spLocks noChangeArrowheads="1"/>
            </p:cNvSpPr>
            <p:nvPr/>
          </p:nvSpPr>
          <p:spPr bwMode="auto">
            <a:xfrm>
              <a:off x="783" y="1174"/>
              <a:ext cx="666" cy="96"/>
            </a:xfrm>
            <a:prstGeom prst="rect">
              <a:avLst/>
            </a:prstGeom>
            <a:noFill/>
            <a:ln w="9525">
              <a:noFill/>
              <a:miter lim="800000"/>
              <a:headEnd/>
              <a:tailEnd/>
            </a:ln>
          </p:spPr>
          <p:txBody>
            <a:bodyPr wrap="none" lIns="0" tIns="0" rIns="0" bIns="0">
              <a:spAutoFit/>
            </a:bodyPr>
            <a:lstStyle/>
            <a:p>
              <a:pPr algn="ctr"/>
              <a:r>
                <a:rPr lang="en-US" sz="1000" b="1">
                  <a:solidFill>
                    <a:srgbClr val="FFFFFF"/>
                  </a:solidFill>
                </a:rPr>
                <a:t>Create a                </a:t>
              </a:r>
              <a:endParaRPr lang="en-US" sz="1000" b="1"/>
            </a:p>
          </p:txBody>
        </p:sp>
        <p:sp>
          <p:nvSpPr>
            <p:cNvPr id="15374" name="Rectangle 14"/>
            <p:cNvSpPr>
              <a:spLocks noChangeArrowheads="1"/>
            </p:cNvSpPr>
            <p:nvPr/>
          </p:nvSpPr>
          <p:spPr bwMode="auto">
            <a:xfrm>
              <a:off x="734" y="1270"/>
              <a:ext cx="487" cy="96"/>
            </a:xfrm>
            <a:prstGeom prst="rect">
              <a:avLst/>
            </a:prstGeom>
            <a:noFill/>
            <a:ln w="9525">
              <a:noFill/>
              <a:miter lim="800000"/>
              <a:headEnd/>
              <a:tailEnd/>
            </a:ln>
          </p:spPr>
          <p:txBody>
            <a:bodyPr wrap="none" lIns="0" tIns="0" rIns="0" bIns="0">
              <a:spAutoFit/>
            </a:bodyPr>
            <a:lstStyle/>
            <a:p>
              <a:pPr algn="ctr"/>
              <a:r>
                <a:rPr lang="en-US" sz="1000" b="1">
                  <a:solidFill>
                    <a:srgbClr val="FFFFFF"/>
                  </a:solidFill>
                </a:rPr>
                <a:t>Shared Need</a:t>
              </a:r>
              <a:endParaRPr lang="en-US" sz="1000" b="1"/>
            </a:p>
          </p:txBody>
        </p:sp>
        <p:grpSp>
          <p:nvGrpSpPr>
            <p:cNvPr id="5" name="Group 15"/>
            <p:cNvGrpSpPr>
              <a:grpSpLocks/>
            </p:cNvGrpSpPr>
            <p:nvPr/>
          </p:nvGrpSpPr>
          <p:grpSpPr bwMode="auto">
            <a:xfrm>
              <a:off x="1254" y="1113"/>
              <a:ext cx="683" cy="307"/>
              <a:chOff x="1549" y="2444"/>
              <a:chExt cx="705" cy="240"/>
            </a:xfrm>
          </p:grpSpPr>
          <p:sp>
            <p:nvSpPr>
              <p:cNvPr id="15376" name="Freeform 16"/>
              <p:cNvSpPr>
                <a:spLocks/>
              </p:cNvSpPr>
              <p:nvPr/>
            </p:nvSpPr>
            <p:spPr bwMode="auto">
              <a:xfrm>
                <a:off x="1549" y="2444"/>
                <a:ext cx="705" cy="240"/>
              </a:xfrm>
              <a:custGeom>
                <a:avLst/>
                <a:gdLst/>
                <a:ahLst/>
                <a:cxnLst>
                  <a:cxn ang="0">
                    <a:pos x="623" y="0"/>
                  </a:cxn>
                  <a:cxn ang="0">
                    <a:pos x="0" y="0"/>
                  </a:cxn>
                  <a:cxn ang="0">
                    <a:pos x="83" y="120"/>
                  </a:cxn>
                  <a:cxn ang="0">
                    <a:pos x="0" y="240"/>
                  </a:cxn>
                  <a:cxn ang="0">
                    <a:pos x="623" y="240"/>
                  </a:cxn>
                  <a:cxn ang="0">
                    <a:pos x="705" y="120"/>
                  </a:cxn>
                  <a:cxn ang="0">
                    <a:pos x="623" y="0"/>
                  </a:cxn>
                </a:cxnLst>
                <a:rect l="0" t="0" r="r" b="b"/>
                <a:pathLst>
                  <a:path w="705" h="240">
                    <a:moveTo>
                      <a:pt x="623" y="0"/>
                    </a:moveTo>
                    <a:lnTo>
                      <a:pt x="0" y="0"/>
                    </a:lnTo>
                    <a:lnTo>
                      <a:pt x="83" y="120"/>
                    </a:lnTo>
                    <a:lnTo>
                      <a:pt x="0" y="240"/>
                    </a:lnTo>
                    <a:lnTo>
                      <a:pt x="623" y="240"/>
                    </a:lnTo>
                    <a:lnTo>
                      <a:pt x="705" y="120"/>
                    </a:lnTo>
                    <a:lnTo>
                      <a:pt x="623" y="0"/>
                    </a:lnTo>
                    <a:close/>
                  </a:path>
                </a:pathLst>
              </a:custGeom>
              <a:solidFill>
                <a:srgbClr val="008080"/>
              </a:solidFill>
              <a:ln w="9525">
                <a:noFill/>
                <a:round/>
                <a:headEnd/>
                <a:tailEnd/>
              </a:ln>
            </p:spPr>
            <p:txBody>
              <a:bodyPr/>
              <a:lstStyle/>
              <a:p>
                <a:endParaRPr lang="en-US"/>
              </a:p>
            </p:txBody>
          </p:sp>
          <p:sp>
            <p:nvSpPr>
              <p:cNvPr id="15377" name="Freeform 17"/>
              <p:cNvSpPr>
                <a:spLocks/>
              </p:cNvSpPr>
              <p:nvPr/>
            </p:nvSpPr>
            <p:spPr bwMode="auto">
              <a:xfrm>
                <a:off x="1549" y="2444"/>
                <a:ext cx="705" cy="240"/>
              </a:xfrm>
              <a:custGeom>
                <a:avLst/>
                <a:gdLst/>
                <a:ahLst/>
                <a:cxnLst>
                  <a:cxn ang="0">
                    <a:pos x="623" y="0"/>
                  </a:cxn>
                  <a:cxn ang="0">
                    <a:pos x="0" y="0"/>
                  </a:cxn>
                  <a:cxn ang="0">
                    <a:pos x="83" y="120"/>
                  </a:cxn>
                  <a:cxn ang="0">
                    <a:pos x="0" y="240"/>
                  </a:cxn>
                  <a:cxn ang="0">
                    <a:pos x="623" y="240"/>
                  </a:cxn>
                  <a:cxn ang="0">
                    <a:pos x="705" y="120"/>
                  </a:cxn>
                  <a:cxn ang="0">
                    <a:pos x="623" y="0"/>
                  </a:cxn>
                </a:cxnLst>
                <a:rect l="0" t="0" r="r" b="b"/>
                <a:pathLst>
                  <a:path w="705" h="240">
                    <a:moveTo>
                      <a:pt x="623" y="0"/>
                    </a:moveTo>
                    <a:lnTo>
                      <a:pt x="0" y="0"/>
                    </a:lnTo>
                    <a:lnTo>
                      <a:pt x="83" y="120"/>
                    </a:lnTo>
                    <a:lnTo>
                      <a:pt x="0" y="240"/>
                    </a:lnTo>
                    <a:lnTo>
                      <a:pt x="623" y="240"/>
                    </a:lnTo>
                    <a:lnTo>
                      <a:pt x="705" y="120"/>
                    </a:lnTo>
                    <a:lnTo>
                      <a:pt x="623" y="0"/>
                    </a:lnTo>
                    <a:close/>
                  </a:path>
                </a:pathLst>
              </a:custGeom>
              <a:noFill/>
              <a:ln w="9525" cap="rnd">
                <a:solidFill>
                  <a:srgbClr val="000000"/>
                </a:solidFill>
                <a:prstDash val="solid"/>
                <a:round/>
                <a:headEnd/>
                <a:tailEnd/>
              </a:ln>
            </p:spPr>
            <p:txBody>
              <a:bodyPr/>
              <a:lstStyle/>
              <a:p>
                <a:endParaRPr lang="en-US"/>
              </a:p>
            </p:txBody>
          </p:sp>
        </p:grpSp>
        <p:sp>
          <p:nvSpPr>
            <p:cNvPr id="15378" name="Rectangle 18"/>
            <p:cNvSpPr>
              <a:spLocks noChangeArrowheads="1"/>
            </p:cNvSpPr>
            <p:nvPr/>
          </p:nvSpPr>
          <p:spPr bwMode="auto">
            <a:xfrm>
              <a:off x="1380" y="1174"/>
              <a:ext cx="684" cy="96"/>
            </a:xfrm>
            <a:prstGeom prst="rect">
              <a:avLst/>
            </a:prstGeom>
            <a:noFill/>
            <a:ln w="9525">
              <a:noFill/>
              <a:miter lim="800000"/>
              <a:headEnd/>
              <a:tailEnd/>
            </a:ln>
          </p:spPr>
          <p:txBody>
            <a:bodyPr wrap="none" lIns="0" tIns="0" rIns="0" bIns="0">
              <a:spAutoFit/>
            </a:bodyPr>
            <a:lstStyle/>
            <a:p>
              <a:pPr algn="ctr"/>
              <a:r>
                <a:rPr lang="en-US" sz="1000" b="1">
                  <a:solidFill>
                    <a:srgbClr val="FFFFFF"/>
                  </a:solidFill>
                </a:rPr>
                <a:t>Develop a              </a:t>
              </a:r>
              <a:endParaRPr lang="en-US" sz="1000" b="1"/>
            </a:p>
          </p:txBody>
        </p:sp>
        <p:sp>
          <p:nvSpPr>
            <p:cNvPr id="15379" name="Rectangle 19"/>
            <p:cNvSpPr>
              <a:spLocks noChangeArrowheads="1"/>
            </p:cNvSpPr>
            <p:nvPr/>
          </p:nvSpPr>
          <p:spPr bwMode="auto">
            <a:xfrm>
              <a:off x="1336" y="1270"/>
              <a:ext cx="531" cy="96"/>
            </a:xfrm>
            <a:prstGeom prst="rect">
              <a:avLst/>
            </a:prstGeom>
            <a:noFill/>
            <a:ln w="9525">
              <a:noFill/>
              <a:miter lim="800000"/>
              <a:headEnd/>
              <a:tailEnd/>
            </a:ln>
          </p:spPr>
          <p:txBody>
            <a:bodyPr wrap="none" lIns="0" tIns="0" rIns="0" bIns="0">
              <a:spAutoFit/>
            </a:bodyPr>
            <a:lstStyle/>
            <a:p>
              <a:pPr algn="ctr"/>
              <a:r>
                <a:rPr lang="en-US" sz="1000" b="1">
                  <a:solidFill>
                    <a:srgbClr val="FFFFFF"/>
                  </a:solidFill>
                </a:rPr>
                <a:t>Shared Vision</a:t>
              </a:r>
              <a:endParaRPr lang="en-US" sz="1000" b="1"/>
            </a:p>
          </p:txBody>
        </p:sp>
        <p:grpSp>
          <p:nvGrpSpPr>
            <p:cNvPr id="6" name="Group 20"/>
            <p:cNvGrpSpPr>
              <a:grpSpLocks/>
            </p:cNvGrpSpPr>
            <p:nvPr/>
          </p:nvGrpSpPr>
          <p:grpSpPr bwMode="auto">
            <a:xfrm>
              <a:off x="1895" y="773"/>
              <a:ext cx="1692" cy="309"/>
              <a:chOff x="2208" y="2180"/>
              <a:chExt cx="1746" cy="241"/>
            </a:xfrm>
          </p:grpSpPr>
          <p:sp>
            <p:nvSpPr>
              <p:cNvPr id="15381" name="Freeform 21"/>
              <p:cNvSpPr>
                <a:spLocks/>
              </p:cNvSpPr>
              <p:nvPr/>
            </p:nvSpPr>
            <p:spPr bwMode="auto">
              <a:xfrm>
                <a:off x="2208" y="2180"/>
                <a:ext cx="1746" cy="241"/>
              </a:xfrm>
              <a:custGeom>
                <a:avLst/>
                <a:gdLst/>
                <a:ahLst/>
                <a:cxnLst>
                  <a:cxn ang="0">
                    <a:pos x="1673" y="0"/>
                  </a:cxn>
                  <a:cxn ang="0">
                    <a:pos x="0" y="0"/>
                  </a:cxn>
                  <a:cxn ang="0">
                    <a:pos x="73" y="121"/>
                  </a:cxn>
                  <a:cxn ang="0">
                    <a:pos x="0" y="241"/>
                  </a:cxn>
                  <a:cxn ang="0">
                    <a:pos x="1673" y="241"/>
                  </a:cxn>
                  <a:cxn ang="0">
                    <a:pos x="1746" y="121"/>
                  </a:cxn>
                  <a:cxn ang="0">
                    <a:pos x="1673" y="0"/>
                  </a:cxn>
                </a:cxnLst>
                <a:rect l="0" t="0" r="r" b="b"/>
                <a:pathLst>
                  <a:path w="1746" h="241">
                    <a:moveTo>
                      <a:pt x="1673" y="0"/>
                    </a:moveTo>
                    <a:lnTo>
                      <a:pt x="0" y="0"/>
                    </a:lnTo>
                    <a:lnTo>
                      <a:pt x="73" y="121"/>
                    </a:lnTo>
                    <a:lnTo>
                      <a:pt x="0" y="241"/>
                    </a:lnTo>
                    <a:lnTo>
                      <a:pt x="1673" y="241"/>
                    </a:lnTo>
                    <a:lnTo>
                      <a:pt x="1746" y="121"/>
                    </a:lnTo>
                    <a:lnTo>
                      <a:pt x="1673" y="0"/>
                    </a:lnTo>
                    <a:close/>
                  </a:path>
                </a:pathLst>
              </a:custGeom>
              <a:solidFill>
                <a:srgbClr val="0B1F65"/>
              </a:solidFill>
              <a:ln w="9525">
                <a:noFill/>
                <a:round/>
                <a:headEnd/>
                <a:tailEnd/>
              </a:ln>
            </p:spPr>
            <p:txBody>
              <a:bodyPr/>
              <a:lstStyle/>
              <a:p>
                <a:endParaRPr lang="en-US"/>
              </a:p>
            </p:txBody>
          </p:sp>
          <p:sp>
            <p:nvSpPr>
              <p:cNvPr id="15382" name="Freeform 22"/>
              <p:cNvSpPr>
                <a:spLocks/>
              </p:cNvSpPr>
              <p:nvPr/>
            </p:nvSpPr>
            <p:spPr bwMode="auto">
              <a:xfrm>
                <a:off x="2208" y="2180"/>
                <a:ext cx="1746" cy="241"/>
              </a:xfrm>
              <a:custGeom>
                <a:avLst/>
                <a:gdLst/>
                <a:ahLst/>
                <a:cxnLst>
                  <a:cxn ang="0">
                    <a:pos x="1673" y="0"/>
                  </a:cxn>
                  <a:cxn ang="0">
                    <a:pos x="0" y="0"/>
                  </a:cxn>
                  <a:cxn ang="0">
                    <a:pos x="73" y="121"/>
                  </a:cxn>
                  <a:cxn ang="0">
                    <a:pos x="0" y="241"/>
                  </a:cxn>
                  <a:cxn ang="0">
                    <a:pos x="1673" y="241"/>
                  </a:cxn>
                  <a:cxn ang="0">
                    <a:pos x="1746" y="121"/>
                  </a:cxn>
                  <a:cxn ang="0">
                    <a:pos x="1673" y="0"/>
                  </a:cxn>
                </a:cxnLst>
                <a:rect l="0" t="0" r="r" b="b"/>
                <a:pathLst>
                  <a:path w="1746" h="241">
                    <a:moveTo>
                      <a:pt x="1673" y="0"/>
                    </a:moveTo>
                    <a:lnTo>
                      <a:pt x="0" y="0"/>
                    </a:lnTo>
                    <a:lnTo>
                      <a:pt x="73" y="121"/>
                    </a:lnTo>
                    <a:lnTo>
                      <a:pt x="0" y="241"/>
                    </a:lnTo>
                    <a:lnTo>
                      <a:pt x="1673" y="241"/>
                    </a:lnTo>
                    <a:lnTo>
                      <a:pt x="1746" y="121"/>
                    </a:lnTo>
                    <a:lnTo>
                      <a:pt x="1673" y="0"/>
                    </a:lnTo>
                    <a:close/>
                  </a:path>
                </a:pathLst>
              </a:custGeom>
              <a:noFill/>
              <a:ln w="9525" cap="rnd">
                <a:solidFill>
                  <a:srgbClr val="000000"/>
                </a:solidFill>
                <a:prstDash val="solid"/>
                <a:round/>
                <a:headEnd/>
                <a:tailEnd/>
              </a:ln>
            </p:spPr>
            <p:txBody>
              <a:bodyPr/>
              <a:lstStyle/>
              <a:p>
                <a:endParaRPr lang="en-US"/>
              </a:p>
            </p:txBody>
          </p:sp>
        </p:grpSp>
        <p:sp>
          <p:nvSpPr>
            <p:cNvPr id="15383" name="Rectangle 23"/>
            <p:cNvSpPr>
              <a:spLocks noChangeArrowheads="1"/>
            </p:cNvSpPr>
            <p:nvPr/>
          </p:nvSpPr>
          <p:spPr bwMode="auto">
            <a:xfrm>
              <a:off x="2434" y="861"/>
              <a:ext cx="612" cy="192"/>
            </a:xfrm>
            <a:prstGeom prst="rect">
              <a:avLst/>
            </a:prstGeom>
            <a:noFill/>
            <a:ln w="9525">
              <a:noFill/>
              <a:miter lim="800000"/>
              <a:headEnd/>
              <a:tailEnd/>
            </a:ln>
          </p:spPr>
          <p:txBody>
            <a:bodyPr wrap="none" lIns="0" tIns="0" rIns="0" bIns="0">
              <a:spAutoFit/>
            </a:bodyPr>
            <a:lstStyle/>
            <a:p>
              <a:pPr algn="ctr"/>
              <a:r>
                <a:rPr lang="en-US" sz="1000" b="1">
                  <a:solidFill>
                    <a:srgbClr val="FFFFFF"/>
                  </a:solidFill>
                </a:rPr>
                <a:t>Manage Change</a:t>
              </a:r>
            </a:p>
            <a:p>
              <a:pPr algn="ctr"/>
              <a:r>
                <a:rPr lang="en-US" sz="1000">
                  <a:solidFill>
                    <a:srgbClr val="FFFFFF"/>
                  </a:solidFill>
                </a:rPr>
                <a:t>(Implement)</a:t>
              </a:r>
              <a:endParaRPr lang="en-US" sz="1000"/>
            </a:p>
          </p:txBody>
        </p:sp>
        <p:grpSp>
          <p:nvGrpSpPr>
            <p:cNvPr id="7" name="Group 24"/>
            <p:cNvGrpSpPr>
              <a:grpSpLocks/>
            </p:cNvGrpSpPr>
            <p:nvPr/>
          </p:nvGrpSpPr>
          <p:grpSpPr bwMode="auto">
            <a:xfrm>
              <a:off x="1888" y="1112"/>
              <a:ext cx="835" cy="308"/>
              <a:chOff x="2201" y="2444"/>
              <a:chExt cx="919" cy="240"/>
            </a:xfrm>
          </p:grpSpPr>
          <p:sp>
            <p:nvSpPr>
              <p:cNvPr id="15385" name="Freeform 25"/>
              <p:cNvSpPr>
                <a:spLocks/>
              </p:cNvSpPr>
              <p:nvPr/>
            </p:nvSpPr>
            <p:spPr bwMode="auto">
              <a:xfrm>
                <a:off x="2201" y="2444"/>
                <a:ext cx="919" cy="240"/>
              </a:xfrm>
              <a:custGeom>
                <a:avLst/>
                <a:gdLst/>
                <a:ahLst/>
                <a:cxnLst>
                  <a:cxn ang="0">
                    <a:pos x="830" y="0"/>
                  </a:cxn>
                  <a:cxn ang="0">
                    <a:pos x="0" y="0"/>
                  </a:cxn>
                  <a:cxn ang="0">
                    <a:pos x="89" y="120"/>
                  </a:cxn>
                  <a:cxn ang="0">
                    <a:pos x="0" y="240"/>
                  </a:cxn>
                  <a:cxn ang="0">
                    <a:pos x="830" y="240"/>
                  </a:cxn>
                  <a:cxn ang="0">
                    <a:pos x="919" y="120"/>
                  </a:cxn>
                  <a:cxn ang="0">
                    <a:pos x="830" y="0"/>
                  </a:cxn>
                </a:cxnLst>
                <a:rect l="0" t="0" r="r" b="b"/>
                <a:pathLst>
                  <a:path w="919" h="240">
                    <a:moveTo>
                      <a:pt x="830" y="0"/>
                    </a:moveTo>
                    <a:lnTo>
                      <a:pt x="0" y="0"/>
                    </a:lnTo>
                    <a:lnTo>
                      <a:pt x="89" y="120"/>
                    </a:lnTo>
                    <a:lnTo>
                      <a:pt x="0" y="240"/>
                    </a:lnTo>
                    <a:lnTo>
                      <a:pt x="830" y="240"/>
                    </a:lnTo>
                    <a:lnTo>
                      <a:pt x="919" y="120"/>
                    </a:lnTo>
                    <a:lnTo>
                      <a:pt x="830" y="0"/>
                    </a:lnTo>
                    <a:close/>
                  </a:path>
                </a:pathLst>
              </a:custGeom>
              <a:solidFill>
                <a:srgbClr val="0B1F65"/>
              </a:solidFill>
              <a:ln w="9525">
                <a:noFill/>
                <a:round/>
                <a:headEnd/>
                <a:tailEnd/>
              </a:ln>
            </p:spPr>
            <p:txBody>
              <a:bodyPr/>
              <a:lstStyle/>
              <a:p>
                <a:endParaRPr lang="en-US"/>
              </a:p>
            </p:txBody>
          </p:sp>
          <p:sp>
            <p:nvSpPr>
              <p:cNvPr id="15386" name="Freeform 26"/>
              <p:cNvSpPr>
                <a:spLocks/>
              </p:cNvSpPr>
              <p:nvPr/>
            </p:nvSpPr>
            <p:spPr bwMode="auto">
              <a:xfrm>
                <a:off x="2201" y="2444"/>
                <a:ext cx="919" cy="240"/>
              </a:xfrm>
              <a:custGeom>
                <a:avLst/>
                <a:gdLst/>
                <a:ahLst/>
                <a:cxnLst>
                  <a:cxn ang="0">
                    <a:pos x="830" y="0"/>
                  </a:cxn>
                  <a:cxn ang="0">
                    <a:pos x="0" y="0"/>
                  </a:cxn>
                  <a:cxn ang="0">
                    <a:pos x="89" y="120"/>
                  </a:cxn>
                  <a:cxn ang="0">
                    <a:pos x="0" y="240"/>
                  </a:cxn>
                  <a:cxn ang="0">
                    <a:pos x="830" y="240"/>
                  </a:cxn>
                  <a:cxn ang="0">
                    <a:pos x="919" y="120"/>
                  </a:cxn>
                  <a:cxn ang="0">
                    <a:pos x="830" y="0"/>
                  </a:cxn>
                </a:cxnLst>
                <a:rect l="0" t="0" r="r" b="b"/>
                <a:pathLst>
                  <a:path w="919" h="240">
                    <a:moveTo>
                      <a:pt x="830" y="0"/>
                    </a:moveTo>
                    <a:lnTo>
                      <a:pt x="0" y="0"/>
                    </a:lnTo>
                    <a:lnTo>
                      <a:pt x="89" y="120"/>
                    </a:lnTo>
                    <a:lnTo>
                      <a:pt x="0" y="240"/>
                    </a:lnTo>
                    <a:lnTo>
                      <a:pt x="830" y="240"/>
                    </a:lnTo>
                    <a:lnTo>
                      <a:pt x="919" y="120"/>
                    </a:lnTo>
                    <a:lnTo>
                      <a:pt x="830" y="0"/>
                    </a:lnTo>
                    <a:close/>
                  </a:path>
                </a:pathLst>
              </a:custGeom>
              <a:noFill/>
              <a:ln w="9525" cap="rnd">
                <a:solidFill>
                  <a:srgbClr val="000000"/>
                </a:solidFill>
                <a:prstDash val="solid"/>
                <a:round/>
                <a:headEnd/>
                <a:tailEnd/>
              </a:ln>
            </p:spPr>
            <p:txBody>
              <a:bodyPr/>
              <a:lstStyle/>
              <a:p>
                <a:endParaRPr lang="en-US"/>
              </a:p>
            </p:txBody>
          </p:sp>
        </p:grpSp>
        <p:sp>
          <p:nvSpPr>
            <p:cNvPr id="15387" name="Rectangle 27"/>
            <p:cNvSpPr>
              <a:spLocks noChangeArrowheads="1"/>
            </p:cNvSpPr>
            <p:nvPr/>
          </p:nvSpPr>
          <p:spPr bwMode="auto">
            <a:xfrm>
              <a:off x="2117" y="1174"/>
              <a:ext cx="944" cy="96"/>
            </a:xfrm>
            <a:prstGeom prst="rect">
              <a:avLst/>
            </a:prstGeom>
            <a:noFill/>
            <a:ln w="9525">
              <a:noFill/>
              <a:miter lim="800000"/>
              <a:headEnd/>
              <a:tailEnd/>
            </a:ln>
          </p:spPr>
          <p:txBody>
            <a:bodyPr wrap="none" lIns="0" tIns="0" rIns="0" bIns="0">
              <a:spAutoFit/>
            </a:bodyPr>
            <a:lstStyle/>
            <a:p>
              <a:pPr algn="ctr"/>
              <a:r>
                <a:rPr lang="en-US" sz="1000" b="1">
                  <a:solidFill>
                    <a:srgbClr val="FFFFFF"/>
                  </a:solidFill>
                </a:rPr>
                <a:t>Lead the                            </a:t>
              </a:r>
              <a:endParaRPr lang="en-US" sz="1000" b="1"/>
            </a:p>
          </p:txBody>
        </p:sp>
        <p:sp>
          <p:nvSpPr>
            <p:cNvPr id="15388" name="Rectangle 28"/>
            <p:cNvSpPr>
              <a:spLocks noChangeArrowheads="1"/>
            </p:cNvSpPr>
            <p:nvPr/>
          </p:nvSpPr>
          <p:spPr bwMode="auto">
            <a:xfrm>
              <a:off x="2176" y="1269"/>
              <a:ext cx="293" cy="96"/>
            </a:xfrm>
            <a:prstGeom prst="rect">
              <a:avLst/>
            </a:prstGeom>
            <a:noFill/>
            <a:ln w="9525">
              <a:noFill/>
              <a:miter lim="800000"/>
              <a:headEnd/>
              <a:tailEnd/>
            </a:ln>
          </p:spPr>
          <p:txBody>
            <a:bodyPr wrap="none" lIns="0" tIns="0" rIns="0" bIns="0">
              <a:spAutoFit/>
            </a:bodyPr>
            <a:lstStyle/>
            <a:p>
              <a:pPr algn="ctr"/>
              <a:r>
                <a:rPr lang="en-US" sz="1000" b="1">
                  <a:solidFill>
                    <a:srgbClr val="FFFFFF"/>
                  </a:solidFill>
                </a:rPr>
                <a:t>Change</a:t>
              </a:r>
              <a:endParaRPr lang="en-US" sz="1000" b="1"/>
            </a:p>
          </p:txBody>
        </p:sp>
        <p:grpSp>
          <p:nvGrpSpPr>
            <p:cNvPr id="8" name="Group 29"/>
            <p:cNvGrpSpPr>
              <a:grpSpLocks/>
            </p:cNvGrpSpPr>
            <p:nvPr/>
          </p:nvGrpSpPr>
          <p:grpSpPr bwMode="auto">
            <a:xfrm>
              <a:off x="2660" y="1112"/>
              <a:ext cx="946" cy="308"/>
              <a:chOff x="3054" y="2444"/>
              <a:chExt cx="919" cy="240"/>
            </a:xfrm>
          </p:grpSpPr>
          <p:sp>
            <p:nvSpPr>
              <p:cNvPr id="15390" name="Freeform 30"/>
              <p:cNvSpPr>
                <a:spLocks/>
              </p:cNvSpPr>
              <p:nvPr/>
            </p:nvSpPr>
            <p:spPr bwMode="auto">
              <a:xfrm>
                <a:off x="3054" y="2444"/>
                <a:ext cx="919" cy="240"/>
              </a:xfrm>
              <a:custGeom>
                <a:avLst/>
                <a:gdLst/>
                <a:ahLst/>
                <a:cxnLst>
                  <a:cxn ang="0">
                    <a:pos x="830" y="0"/>
                  </a:cxn>
                  <a:cxn ang="0">
                    <a:pos x="0" y="0"/>
                  </a:cxn>
                  <a:cxn ang="0">
                    <a:pos x="89" y="120"/>
                  </a:cxn>
                  <a:cxn ang="0">
                    <a:pos x="0" y="240"/>
                  </a:cxn>
                  <a:cxn ang="0">
                    <a:pos x="830" y="240"/>
                  </a:cxn>
                  <a:cxn ang="0">
                    <a:pos x="919" y="120"/>
                  </a:cxn>
                  <a:cxn ang="0">
                    <a:pos x="830" y="0"/>
                  </a:cxn>
                </a:cxnLst>
                <a:rect l="0" t="0" r="r" b="b"/>
                <a:pathLst>
                  <a:path w="919" h="240">
                    <a:moveTo>
                      <a:pt x="830" y="0"/>
                    </a:moveTo>
                    <a:lnTo>
                      <a:pt x="0" y="0"/>
                    </a:lnTo>
                    <a:lnTo>
                      <a:pt x="89" y="120"/>
                    </a:lnTo>
                    <a:lnTo>
                      <a:pt x="0" y="240"/>
                    </a:lnTo>
                    <a:lnTo>
                      <a:pt x="830" y="240"/>
                    </a:lnTo>
                    <a:lnTo>
                      <a:pt x="919" y="120"/>
                    </a:lnTo>
                    <a:lnTo>
                      <a:pt x="830" y="0"/>
                    </a:lnTo>
                    <a:close/>
                  </a:path>
                </a:pathLst>
              </a:custGeom>
              <a:solidFill>
                <a:srgbClr val="0B1F65"/>
              </a:solidFill>
              <a:ln w="9525">
                <a:noFill/>
                <a:round/>
                <a:headEnd/>
                <a:tailEnd/>
              </a:ln>
            </p:spPr>
            <p:txBody>
              <a:bodyPr/>
              <a:lstStyle/>
              <a:p>
                <a:endParaRPr lang="en-US"/>
              </a:p>
            </p:txBody>
          </p:sp>
          <p:sp>
            <p:nvSpPr>
              <p:cNvPr id="15391" name="Freeform 31"/>
              <p:cNvSpPr>
                <a:spLocks/>
              </p:cNvSpPr>
              <p:nvPr/>
            </p:nvSpPr>
            <p:spPr bwMode="auto">
              <a:xfrm>
                <a:off x="3054" y="2444"/>
                <a:ext cx="919" cy="240"/>
              </a:xfrm>
              <a:custGeom>
                <a:avLst/>
                <a:gdLst/>
                <a:ahLst/>
                <a:cxnLst>
                  <a:cxn ang="0">
                    <a:pos x="830" y="0"/>
                  </a:cxn>
                  <a:cxn ang="0">
                    <a:pos x="0" y="0"/>
                  </a:cxn>
                  <a:cxn ang="0">
                    <a:pos x="89" y="120"/>
                  </a:cxn>
                  <a:cxn ang="0">
                    <a:pos x="0" y="240"/>
                  </a:cxn>
                  <a:cxn ang="0">
                    <a:pos x="830" y="240"/>
                  </a:cxn>
                  <a:cxn ang="0">
                    <a:pos x="919" y="120"/>
                  </a:cxn>
                  <a:cxn ang="0">
                    <a:pos x="830" y="0"/>
                  </a:cxn>
                </a:cxnLst>
                <a:rect l="0" t="0" r="r" b="b"/>
                <a:pathLst>
                  <a:path w="919" h="240">
                    <a:moveTo>
                      <a:pt x="830" y="0"/>
                    </a:moveTo>
                    <a:lnTo>
                      <a:pt x="0" y="0"/>
                    </a:lnTo>
                    <a:lnTo>
                      <a:pt x="89" y="120"/>
                    </a:lnTo>
                    <a:lnTo>
                      <a:pt x="0" y="240"/>
                    </a:lnTo>
                    <a:lnTo>
                      <a:pt x="830" y="240"/>
                    </a:lnTo>
                    <a:lnTo>
                      <a:pt x="919" y="120"/>
                    </a:lnTo>
                    <a:lnTo>
                      <a:pt x="830" y="0"/>
                    </a:lnTo>
                    <a:close/>
                  </a:path>
                </a:pathLst>
              </a:custGeom>
              <a:noFill/>
              <a:ln w="9525" cap="rnd">
                <a:solidFill>
                  <a:srgbClr val="000000"/>
                </a:solidFill>
                <a:prstDash val="solid"/>
                <a:round/>
                <a:headEnd/>
                <a:tailEnd/>
              </a:ln>
            </p:spPr>
            <p:txBody>
              <a:bodyPr/>
              <a:lstStyle/>
              <a:p>
                <a:endParaRPr lang="en-US"/>
              </a:p>
            </p:txBody>
          </p:sp>
        </p:grpSp>
        <p:sp>
          <p:nvSpPr>
            <p:cNvPr id="15392" name="Rectangle 32"/>
            <p:cNvSpPr>
              <a:spLocks noChangeArrowheads="1"/>
            </p:cNvSpPr>
            <p:nvPr/>
          </p:nvSpPr>
          <p:spPr bwMode="auto">
            <a:xfrm>
              <a:off x="2736" y="1174"/>
              <a:ext cx="811" cy="96"/>
            </a:xfrm>
            <a:prstGeom prst="rect">
              <a:avLst/>
            </a:prstGeom>
            <a:noFill/>
            <a:ln w="9525">
              <a:noFill/>
              <a:miter lim="800000"/>
              <a:headEnd/>
              <a:tailEnd/>
            </a:ln>
          </p:spPr>
          <p:txBody>
            <a:bodyPr wrap="none" lIns="0" tIns="0" rIns="0" bIns="0">
              <a:spAutoFit/>
            </a:bodyPr>
            <a:lstStyle/>
            <a:p>
              <a:pPr algn="ctr"/>
              <a:r>
                <a:rPr lang="en-US" sz="1000" b="1">
                  <a:solidFill>
                    <a:srgbClr val="FFFFFF"/>
                  </a:solidFill>
                </a:rPr>
                <a:t>Engage and Mobilize </a:t>
              </a:r>
              <a:endParaRPr lang="en-US" sz="1000" b="1"/>
            </a:p>
          </p:txBody>
        </p:sp>
        <p:sp>
          <p:nvSpPr>
            <p:cNvPr id="15393" name="Rectangle 33"/>
            <p:cNvSpPr>
              <a:spLocks noChangeArrowheads="1"/>
            </p:cNvSpPr>
            <p:nvPr/>
          </p:nvSpPr>
          <p:spPr bwMode="auto">
            <a:xfrm>
              <a:off x="2899" y="1269"/>
              <a:ext cx="532" cy="96"/>
            </a:xfrm>
            <a:prstGeom prst="rect">
              <a:avLst/>
            </a:prstGeom>
            <a:noFill/>
            <a:ln w="9525">
              <a:noFill/>
              <a:miter lim="800000"/>
              <a:headEnd/>
              <a:tailEnd/>
            </a:ln>
          </p:spPr>
          <p:txBody>
            <a:bodyPr lIns="0" tIns="0" rIns="0" bIns="0">
              <a:spAutoFit/>
            </a:bodyPr>
            <a:lstStyle/>
            <a:p>
              <a:pPr algn="ctr"/>
              <a:r>
                <a:rPr lang="en-US" sz="1000" b="1">
                  <a:solidFill>
                    <a:srgbClr val="FFFFFF"/>
                  </a:solidFill>
                </a:rPr>
                <a:t>Stakeholders</a:t>
              </a:r>
              <a:endParaRPr lang="en-US" sz="1000" b="1"/>
            </a:p>
          </p:txBody>
        </p:sp>
        <p:grpSp>
          <p:nvGrpSpPr>
            <p:cNvPr id="9" name="Group 34"/>
            <p:cNvGrpSpPr>
              <a:grpSpLocks/>
            </p:cNvGrpSpPr>
            <p:nvPr/>
          </p:nvGrpSpPr>
          <p:grpSpPr bwMode="auto">
            <a:xfrm>
              <a:off x="3586" y="768"/>
              <a:ext cx="2174" cy="314"/>
              <a:chOff x="3918" y="2180"/>
              <a:chExt cx="1998" cy="241"/>
            </a:xfrm>
          </p:grpSpPr>
          <p:sp>
            <p:nvSpPr>
              <p:cNvPr id="15395" name="Freeform 35"/>
              <p:cNvSpPr>
                <a:spLocks/>
              </p:cNvSpPr>
              <p:nvPr/>
            </p:nvSpPr>
            <p:spPr bwMode="auto">
              <a:xfrm>
                <a:off x="3918" y="2180"/>
                <a:ext cx="1998" cy="241"/>
              </a:xfrm>
              <a:custGeom>
                <a:avLst/>
                <a:gdLst/>
                <a:ahLst/>
                <a:cxnLst>
                  <a:cxn ang="0">
                    <a:pos x="1934" y="0"/>
                  </a:cxn>
                  <a:cxn ang="0">
                    <a:pos x="0" y="0"/>
                  </a:cxn>
                  <a:cxn ang="0">
                    <a:pos x="64" y="121"/>
                  </a:cxn>
                  <a:cxn ang="0">
                    <a:pos x="0" y="241"/>
                  </a:cxn>
                  <a:cxn ang="0">
                    <a:pos x="1934" y="241"/>
                  </a:cxn>
                  <a:cxn ang="0">
                    <a:pos x="1998" y="121"/>
                  </a:cxn>
                  <a:cxn ang="0">
                    <a:pos x="1934" y="0"/>
                  </a:cxn>
                </a:cxnLst>
                <a:rect l="0" t="0" r="r" b="b"/>
                <a:pathLst>
                  <a:path w="1998" h="241">
                    <a:moveTo>
                      <a:pt x="1934" y="0"/>
                    </a:moveTo>
                    <a:lnTo>
                      <a:pt x="0" y="0"/>
                    </a:lnTo>
                    <a:lnTo>
                      <a:pt x="64" y="121"/>
                    </a:lnTo>
                    <a:lnTo>
                      <a:pt x="0" y="241"/>
                    </a:lnTo>
                    <a:lnTo>
                      <a:pt x="1934" y="241"/>
                    </a:lnTo>
                    <a:lnTo>
                      <a:pt x="1998" y="121"/>
                    </a:lnTo>
                    <a:lnTo>
                      <a:pt x="1934" y="0"/>
                    </a:lnTo>
                    <a:close/>
                  </a:path>
                </a:pathLst>
              </a:custGeom>
              <a:solidFill>
                <a:srgbClr val="CC0000"/>
              </a:solidFill>
              <a:ln w="9525">
                <a:noFill/>
                <a:round/>
                <a:headEnd/>
                <a:tailEnd/>
              </a:ln>
            </p:spPr>
            <p:txBody>
              <a:bodyPr/>
              <a:lstStyle/>
              <a:p>
                <a:endParaRPr lang="en-US"/>
              </a:p>
            </p:txBody>
          </p:sp>
          <p:sp>
            <p:nvSpPr>
              <p:cNvPr id="15396" name="Freeform 36"/>
              <p:cNvSpPr>
                <a:spLocks/>
              </p:cNvSpPr>
              <p:nvPr/>
            </p:nvSpPr>
            <p:spPr bwMode="auto">
              <a:xfrm>
                <a:off x="3918" y="2180"/>
                <a:ext cx="1998" cy="241"/>
              </a:xfrm>
              <a:custGeom>
                <a:avLst/>
                <a:gdLst/>
                <a:ahLst/>
                <a:cxnLst>
                  <a:cxn ang="0">
                    <a:pos x="1934" y="0"/>
                  </a:cxn>
                  <a:cxn ang="0">
                    <a:pos x="0" y="0"/>
                  </a:cxn>
                  <a:cxn ang="0">
                    <a:pos x="64" y="121"/>
                  </a:cxn>
                  <a:cxn ang="0">
                    <a:pos x="0" y="241"/>
                  </a:cxn>
                  <a:cxn ang="0">
                    <a:pos x="1934" y="241"/>
                  </a:cxn>
                  <a:cxn ang="0">
                    <a:pos x="1998" y="121"/>
                  </a:cxn>
                  <a:cxn ang="0">
                    <a:pos x="1934" y="0"/>
                  </a:cxn>
                </a:cxnLst>
                <a:rect l="0" t="0" r="r" b="b"/>
                <a:pathLst>
                  <a:path w="1998" h="241">
                    <a:moveTo>
                      <a:pt x="1934" y="0"/>
                    </a:moveTo>
                    <a:lnTo>
                      <a:pt x="0" y="0"/>
                    </a:lnTo>
                    <a:lnTo>
                      <a:pt x="64" y="121"/>
                    </a:lnTo>
                    <a:lnTo>
                      <a:pt x="0" y="241"/>
                    </a:lnTo>
                    <a:lnTo>
                      <a:pt x="1934" y="241"/>
                    </a:lnTo>
                    <a:lnTo>
                      <a:pt x="1998" y="121"/>
                    </a:lnTo>
                    <a:lnTo>
                      <a:pt x="1934" y="0"/>
                    </a:lnTo>
                    <a:close/>
                  </a:path>
                </a:pathLst>
              </a:custGeom>
              <a:solidFill>
                <a:srgbClr val="CC0000"/>
              </a:solidFill>
              <a:ln w="9525" cap="rnd">
                <a:solidFill>
                  <a:srgbClr val="000000"/>
                </a:solidFill>
                <a:prstDash val="solid"/>
                <a:round/>
                <a:headEnd/>
                <a:tailEnd/>
              </a:ln>
            </p:spPr>
            <p:txBody>
              <a:bodyPr/>
              <a:lstStyle/>
              <a:p>
                <a:endParaRPr lang="en-US"/>
              </a:p>
            </p:txBody>
          </p:sp>
        </p:grpSp>
        <p:sp>
          <p:nvSpPr>
            <p:cNvPr id="15397" name="Rectangle 37"/>
            <p:cNvSpPr>
              <a:spLocks noChangeArrowheads="1"/>
            </p:cNvSpPr>
            <p:nvPr/>
          </p:nvSpPr>
          <p:spPr bwMode="auto">
            <a:xfrm>
              <a:off x="4313" y="858"/>
              <a:ext cx="683" cy="192"/>
            </a:xfrm>
            <a:prstGeom prst="rect">
              <a:avLst/>
            </a:prstGeom>
            <a:solidFill>
              <a:srgbClr val="CC0000"/>
            </a:solidFill>
            <a:ln w="9525">
              <a:noFill/>
              <a:miter lim="800000"/>
              <a:headEnd/>
              <a:tailEnd/>
            </a:ln>
          </p:spPr>
          <p:txBody>
            <a:bodyPr wrap="none" lIns="0" tIns="0" rIns="0" bIns="0">
              <a:spAutoFit/>
            </a:bodyPr>
            <a:lstStyle/>
            <a:p>
              <a:pPr algn="ctr"/>
              <a:r>
                <a:rPr lang="en-US" sz="1000" b="1">
                  <a:solidFill>
                    <a:srgbClr val="FFFFFF"/>
                  </a:solidFill>
                </a:rPr>
                <a:t>Reinforce Change</a:t>
              </a:r>
            </a:p>
            <a:p>
              <a:pPr algn="ctr"/>
              <a:r>
                <a:rPr lang="en-US" sz="1000">
                  <a:solidFill>
                    <a:srgbClr val="FFFFFF"/>
                  </a:solidFill>
                </a:rPr>
                <a:t>(Reinforce)</a:t>
              </a:r>
              <a:endParaRPr lang="en-US" sz="1000"/>
            </a:p>
          </p:txBody>
        </p:sp>
        <p:grpSp>
          <p:nvGrpSpPr>
            <p:cNvPr id="10" name="Group 38"/>
            <p:cNvGrpSpPr>
              <a:grpSpLocks/>
            </p:cNvGrpSpPr>
            <p:nvPr/>
          </p:nvGrpSpPr>
          <p:grpSpPr bwMode="auto">
            <a:xfrm>
              <a:off x="4246" y="1113"/>
              <a:ext cx="774" cy="312"/>
              <a:chOff x="4567" y="2444"/>
              <a:chExt cx="711" cy="240"/>
            </a:xfrm>
          </p:grpSpPr>
          <p:sp>
            <p:nvSpPr>
              <p:cNvPr id="15399" name="Freeform 39"/>
              <p:cNvSpPr>
                <a:spLocks/>
              </p:cNvSpPr>
              <p:nvPr/>
            </p:nvSpPr>
            <p:spPr bwMode="auto">
              <a:xfrm>
                <a:off x="4567" y="2444"/>
                <a:ext cx="711" cy="240"/>
              </a:xfrm>
              <a:custGeom>
                <a:avLst/>
                <a:gdLst/>
                <a:ahLst/>
                <a:cxnLst>
                  <a:cxn ang="0">
                    <a:pos x="628" y="0"/>
                  </a:cxn>
                  <a:cxn ang="0">
                    <a:pos x="0" y="0"/>
                  </a:cxn>
                  <a:cxn ang="0">
                    <a:pos x="83" y="120"/>
                  </a:cxn>
                  <a:cxn ang="0">
                    <a:pos x="0" y="240"/>
                  </a:cxn>
                  <a:cxn ang="0">
                    <a:pos x="628" y="240"/>
                  </a:cxn>
                  <a:cxn ang="0">
                    <a:pos x="711" y="120"/>
                  </a:cxn>
                  <a:cxn ang="0">
                    <a:pos x="628" y="0"/>
                  </a:cxn>
                </a:cxnLst>
                <a:rect l="0" t="0" r="r" b="b"/>
                <a:pathLst>
                  <a:path w="711" h="240">
                    <a:moveTo>
                      <a:pt x="628" y="0"/>
                    </a:moveTo>
                    <a:lnTo>
                      <a:pt x="0" y="0"/>
                    </a:lnTo>
                    <a:lnTo>
                      <a:pt x="83" y="120"/>
                    </a:lnTo>
                    <a:lnTo>
                      <a:pt x="0" y="240"/>
                    </a:lnTo>
                    <a:lnTo>
                      <a:pt x="628" y="240"/>
                    </a:lnTo>
                    <a:lnTo>
                      <a:pt x="711" y="120"/>
                    </a:lnTo>
                    <a:lnTo>
                      <a:pt x="628" y="0"/>
                    </a:lnTo>
                    <a:close/>
                  </a:path>
                </a:pathLst>
              </a:custGeom>
              <a:solidFill>
                <a:srgbClr val="CC0000"/>
              </a:solidFill>
              <a:ln w="9525">
                <a:noFill/>
                <a:round/>
                <a:headEnd/>
                <a:tailEnd/>
              </a:ln>
            </p:spPr>
            <p:txBody>
              <a:bodyPr/>
              <a:lstStyle/>
              <a:p>
                <a:endParaRPr lang="en-US"/>
              </a:p>
            </p:txBody>
          </p:sp>
          <p:sp>
            <p:nvSpPr>
              <p:cNvPr id="15400" name="Freeform 40"/>
              <p:cNvSpPr>
                <a:spLocks/>
              </p:cNvSpPr>
              <p:nvPr/>
            </p:nvSpPr>
            <p:spPr bwMode="auto">
              <a:xfrm>
                <a:off x="4567" y="2444"/>
                <a:ext cx="711" cy="240"/>
              </a:xfrm>
              <a:custGeom>
                <a:avLst/>
                <a:gdLst/>
                <a:ahLst/>
                <a:cxnLst>
                  <a:cxn ang="0">
                    <a:pos x="628" y="0"/>
                  </a:cxn>
                  <a:cxn ang="0">
                    <a:pos x="0" y="0"/>
                  </a:cxn>
                  <a:cxn ang="0">
                    <a:pos x="83" y="120"/>
                  </a:cxn>
                  <a:cxn ang="0">
                    <a:pos x="0" y="240"/>
                  </a:cxn>
                  <a:cxn ang="0">
                    <a:pos x="628" y="240"/>
                  </a:cxn>
                  <a:cxn ang="0">
                    <a:pos x="711" y="120"/>
                  </a:cxn>
                  <a:cxn ang="0">
                    <a:pos x="628" y="0"/>
                  </a:cxn>
                </a:cxnLst>
                <a:rect l="0" t="0" r="r" b="b"/>
                <a:pathLst>
                  <a:path w="711" h="240">
                    <a:moveTo>
                      <a:pt x="628" y="0"/>
                    </a:moveTo>
                    <a:lnTo>
                      <a:pt x="0" y="0"/>
                    </a:lnTo>
                    <a:lnTo>
                      <a:pt x="83" y="120"/>
                    </a:lnTo>
                    <a:lnTo>
                      <a:pt x="0" y="240"/>
                    </a:lnTo>
                    <a:lnTo>
                      <a:pt x="628" y="240"/>
                    </a:lnTo>
                    <a:lnTo>
                      <a:pt x="711" y="120"/>
                    </a:lnTo>
                    <a:lnTo>
                      <a:pt x="628" y="0"/>
                    </a:lnTo>
                    <a:close/>
                  </a:path>
                </a:pathLst>
              </a:custGeom>
              <a:solidFill>
                <a:srgbClr val="CC0000"/>
              </a:solidFill>
              <a:ln w="9525" cap="rnd">
                <a:solidFill>
                  <a:srgbClr val="000000"/>
                </a:solidFill>
                <a:prstDash val="solid"/>
                <a:round/>
                <a:headEnd/>
                <a:tailEnd/>
              </a:ln>
            </p:spPr>
            <p:txBody>
              <a:bodyPr/>
              <a:lstStyle/>
              <a:p>
                <a:endParaRPr lang="en-US"/>
              </a:p>
            </p:txBody>
          </p:sp>
        </p:grpSp>
        <p:sp>
          <p:nvSpPr>
            <p:cNvPr id="15401" name="Rectangle 41"/>
            <p:cNvSpPr>
              <a:spLocks noChangeArrowheads="1"/>
            </p:cNvSpPr>
            <p:nvPr/>
          </p:nvSpPr>
          <p:spPr bwMode="auto">
            <a:xfrm>
              <a:off x="4381" y="1175"/>
              <a:ext cx="548" cy="192"/>
            </a:xfrm>
            <a:prstGeom prst="rect">
              <a:avLst/>
            </a:prstGeom>
            <a:solidFill>
              <a:srgbClr val="CC0000"/>
            </a:solidFill>
            <a:ln w="9525">
              <a:noFill/>
              <a:miter lim="800000"/>
              <a:headEnd/>
              <a:tailEnd/>
            </a:ln>
          </p:spPr>
          <p:txBody>
            <a:bodyPr lIns="0" tIns="0" rIns="0" bIns="0">
              <a:spAutoFit/>
            </a:bodyPr>
            <a:lstStyle/>
            <a:p>
              <a:pPr algn="ctr"/>
              <a:r>
                <a:rPr lang="en-US" sz="1000" b="1">
                  <a:solidFill>
                    <a:srgbClr val="FFFFFF"/>
                  </a:solidFill>
                </a:rPr>
                <a:t>Align Systems             </a:t>
              </a:r>
              <a:endParaRPr lang="en-US" sz="1000" b="1"/>
            </a:p>
          </p:txBody>
        </p:sp>
        <p:sp>
          <p:nvSpPr>
            <p:cNvPr id="15402" name="Rectangle 42"/>
            <p:cNvSpPr>
              <a:spLocks noChangeArrowheads="1"/>
            </p:cNvSpPr>
            <p:nvPr/>
          </p:nvSpPr>
          <p:spPr bwMode="auto">
            <a:xfrm>
              <a:off x="4360" y="1272"/>
              <a:ext cx="563" cy="96"/>
            </a:xfrm>
            <a:prstGeom prst="rect">
              <a:avLst/>
            </a:prstGeom>
            <a:solidFill>
              <a:srgbClr val="CC0000"/>
            </a:solidFill>
            <a:ln w="9525">
              <a:noFill/>
              <a:miter lim="800000"/>
              <a:headEnd/>
              <a:tailEnd/>
            </a:ln>
          </p:spPr>
          <p:txBody>
            <a:bodyPr wrap="none" lIns="0" tIns="0" rIns="0" bIns="0">
              <a:spAutoFit/>
            </a:bodyPr>
            <a:lstStyle/>
            <a:p>
              <a:pPr algn="ctr"/>
              <a:r>
                <a:rPr lang="en-US" sz="1000" b="1">
                  <a:solidFill>
                    <a:srgbClr val="FFFFFF"/>
                  </a:solidFill>
                </a:rPr>
                <a:t>and Structures</a:t>
              </a:r>
              <a:endParaRPr lang="en-US" sz="1000" b="1"/>
            </a:p>
          </p:txBody>
        </p:sp>
        <p:grpSp>
          <p:nvGrpSpPr>
            <p:cNvPr id="11" name="Group 43"/>
            <p:cNvGrpSpPr>
              <a:grpSpLocks/>
            </p:cNvGrpSpPr>
            <p:nvPr/>
          </p:nvGrpSpPr>
          <p:grpSpPr bwMode="auto">
            <a:xfrm>
              <a:off x="4963" y="1113"/>
              <a:ext cx="797" cy="312"/>
              <a:chOff x="5225" y="2444"/>
              <a:chExt cx="711" cy="240"/>
            </a:xfrm>
          </p:grpSpPr>
          <p:sp>
            <p:nvSpPr>
              <p:cNvPr id="15404" name="Freeform 44"/>
              <p:cNvSpPr>
                <a:spLocks/>
              </p:cNvSpPr>
              <p:nvPr/>
            </p:nvSpPr>
            <p:spPr bwMode="auto">
              <a:xfrm>
                <a:off x="5225" y="2444"/>
                <a:ext cx="711" cy="240"/>
              </a:xfrm>
              <a:custGeom>
                <a:avLst/>
                <a:gdLst/>
                <a:ahLst/>
                <a:cxnLst>
                  <a:cxn ang="0">
                    <a:pos x="628" y="0"/>
                  </a:cxn>
                  <a:cxn ang="0">
                    <a:pos x="0" y="0"/>
                  </a:cxn>
                  <a:cxn ang="0">
                    <a:pos x="83" y="120"/>
                  </a:cxn>
                  <a:cxn ang="0">
                    <a:pos x="0" y="240"/>
                  </a:cxn>
                  <a:cxn ang="0">
                    <a:pos x="628" y="240"/>
                  </a:cxn>
                  <a:cxn ang="0">
                    <a:pos x="711" y="120"/>
                  </a:cxn>
                  <a:cxn ang="0">
                    <a:pos x="628" y="0"/>
                  </a:cxn>
                </a:cxnLst>
                <a:rect l="0" t="0" r="r" b="b"/>
                <a:pathLst>
                  <a:path w="711" h="240">
                    <a:moveTo>
                      <a:pt x="628" y="0"/>
                    </a:moveTo>
                    <a:lnTo>
                      <a:pt x="0" y="0"/>
                    </a:lnTo>
                    <a:lnTo>
                      <a:pt x="83" y="120"/>
                    </a:lnTo>
                    <a:lnTo>
                      <a:pt x="0" y="240"/>
                    </a:lnTo>
                    <a:lnTo>
                      <a:pt x="628" y="240"/>
                    </a:lnTo>
                    <a:lnTo>
                      <a:pt x="711" y="120"/>
                    </a:lnTo>
                    <a:lnTo>
                      <a:pt x="628" y="0"/>
                    </a:lnTo>
                    <a:close/>
                  </a:path>
                </a:pathLst>
              </a:custGeom>
              <a:solidFill>
                <a:srgbClr val="CC0000"/>
              </a:solidFill>
              <a:ln w="9525">
                <a:noFill/>
                <a:round/>
                <a:headEnd/>
                <a:tailEnd/>
              </a:ln>
            </p:spPr>
            <p:txBody>
              <a:bodyPr/>
              <a:lstStyle/>
              <a:p>
                <a:endParaRPr lang="en-US"/>
              </a:p>
            </p:txBody>
          </p:sp>
          <p:sp>
            <p:nvSpPr>
              <p:cNvPr id="15405" name="Freeform 45"/>
              <p:cNvSpPr>
                <a:spLocks/>
              </p:cNvSpPr>
              <p:nvPr/>
            </p:nvSpPr>
            <p:spPr bwMode="auto">
              <a:xfrm>
                <a:off x="5225" y="2444"/>
                <a:ext cx="711" cy="240"/>
              </a:xfrm>
              <a:custGeom>
                <a:avLst/>
                <a:gdLst/>
                <a:ahLst/>
                <a:cxnLst>
                  <a:cxn ang="0">
                    <a:pos x="628" y="0"/>
                  </a:cxn>
                  <a:cxn ang="0">
                    <a:pos x="0" y="0"/>
                  </a:cxn>
                  <a:cxn ang="0">
                    <a:pos x="83" y="120"/>
                  </a:cxn>
                  <a:cxn ang="0">
                    <a:pos x="0" y="240"/>
                  </a:cxn>
                  <a:cxn ang="0">
                    <a:pos x="628" y="240"/>
                  </a:cxn>
                  <a:cxn ang="0">
                    <a:pos x="711" y="120"/>
                  </a:cxn>
                  <a:cxn ang="0">
                    <a:pos x="628" y="0"/>
                  </a:cxn>
                </a:cxnLst>
                <a:rect l="0" t="0" r="r" b="b"/>
                <a:pathLst>
                  <a:path w="711" h="240">
                    <a:moveTo>
                      <a:pt x="628" y="0"/>
                    </a:moveTo>
                    <a:lnTo>
                      <a:pt x="0" y="0"/>
                    </a:lnTo>
                    <a:lnTo>
                      <a:pt x="83" y="120"/>
                    </a:lnTo>
                    <a:lnTo>
                      <a:pt x="0" y="240"/>
                    </a:lnTo>
                    <a:lnTo>
                      <a:pt x="628" y="240"/>
                    </a:lnTo>
                    <a:lnTo>
                      <a:pt x="711" y="120"/>
                    </a:lnTo>
                    <a:lnTo>
                      <a:pt x="628" y="0"/>
                    </a:lnTo>
                    <a:close/>
                  </a:path>
                </a:pathLst>
              </a:custGeom>
              <a:solidFill>
                <a:srgbClr val="CC0000"/>
              </a:solidFill>
              <a:ln w="9525" cap="rnd">
                <a:solidFill>
                  <a:srgbClr val="000000"/>
                </a:solidFill>
                <a:prstDash val="solid"/>
                <a:round/>
                <a:headEnd/>
                <a:tailEnd/>
              </a:ln>
            </p:spPr>
            <p:txBody>
              <a:bodyPr/>
              <a:lstStyle/>
              <a:p>
                <a:endParaRPr lang="en-US"/>
              </a:p>
            </p:txBody>
          </p:sp>
        </p:grpSp>
        <p:sp>
          <p:nvSpPr>
            <p:cNvPr id="15406" name="Rectangle 46"/>
            <p:cNvSpPr>
              <a:spLocks noChangeArrowheads="1"/>
            </p:cNvSpPr>
            <p:nvPr/>
          </p:nvSpPr>
          <p:spPr bwMode="auto">
            <a:xfrm>
              <a:off x="5153" y="1162"/>
              <a:ext cx="450" cy="96"/>
            </a:xfrm>
            <a:prstGeom prst="rect">
              <a:avLst/>
            </a:prstGeom>
            <a:solidFill>
              <a:srgbClr val="CC0000"/>
            </a:solidFill>
            <a:ln w="9525">
              <a:noFill/>
              <a:miter lim="800000"/>
              <a:headEnd/>
              <a:tailEnd/>
            </a:ln>
          </p:spPr>
          <p:txBody>
            <a:bodyPr lIns="0" tIns="0" rIns="0" bIns="0">
              <a:spAutoFit/>
            </a:bodyPr>
            <a:lstStyle/>
            <a:p>
              <a:pPr algn="ctr"/>
              <a:r>
                <a:rPr lang="en-US" sz="1000" b="1">
                  <a:solidFill>
                    <a:srgbClr val="FFFFFF"/>
                  </a:solidFill>
                </a:rPr>
                <a:t>Sustain the          </a:t>
              </a:r>
              <a:endParaRPr lang="en-US" sz="1000" b="1"/>
            </a:p>
          </p:txBody>
        </p:sp>
        <p:sp>
          <p:nvSpPr>
            <p:cNvPr id="15407" name="Rectangle 47"/>
            <p:cNvSpPr>
              <a:spLocks noChangeArrowheads="1"/>
            </p:cNvSpPr>
            <p:nvPr/>
          </p:nvSpPr>
          <p:spPr bwMode="auto">
            <a:xfrm>
              <a:off x="5207" y="1272"/>
              <a:ext cx="293" cy="96"/>
            </a:xfrm>
            <a:prstGeom prst="rect">
              <a:avLst/>
            </a:prstGeom>
            <a:solidFill>
              <a:srgbClr val="CC0000"/>
            </a:solidFill>
            <a:ln w="9525">
              <a:noFill/>
              <a:miter lim="800000"/>
              <a:headEnd/>
              <a:tailEnd/>
            </a:ln>
          </p:spPr>
          <p:txBody>
            <a:bodyPr wrap="none" lIns="0" tIns="0" rIns="0" bIns="0">
              <a:spAutoFit/>
            </a:bodyPr>
            <a:lstStyle/>
            <a:p>
              <a:pPr algn="ctr"/>
              <a:r>
                <a:rPr lang="en-US" sz="1000" b="1">
                  <a:solidFill>
                    <a:srgbClr val="FFFFFF"/>
                  </a:solidFill>
                </a:rPr>
                <a:t>Change</a:t>
              </a:r>
              <a:endParaRPr lang="en-US" sz="1000" b="1"/>
            </a:p>
          </p:txBody>
        </p:sp>
        <p:grpSp>
          <p:nvGrpSpPr>
            <p:cNvPr id="12" name="Group 48"/>
            <p:cNvGrpSpPr>
              <a:grpSpLocks/>
            </p:cNvGrpSpPr>
            <p:nvPr/>
          </p:nvGrpSpPr>
          <p:grpSpPr bwMode="auto">
            <a:xfrm>
              <a:off x="3535" y="1113"/>
              <a:ext cx="774" cy="312"/>
              <a:chOff x="3913" y="2444"/>
              <a:chExt cx="711" cy="240"/>
            </a:xfrm>
          </p:grpSpPr>
          <p:sp>
            <p:nvSpPr>
              <p:cNvPr id="15409" name="Freeform 49"/>
              <p:cNvSpPr>
                <a:spLocks/>
              </p:cNvSpPr>
              <p:nvPr/>
            </p:nvSpPr>
            <p:spPr bwMode="auto">
              <a:xfrm>
                <a:off x="3913" y="2444"/>
                <a:ext cx="711" cy="240"/>
              </a:xfrm>
              <a:custGeom>
                <a:avLst/>
                <a:gdLst/>
                <a:ahLst/>
                <a:cxnLst>
                  <a:cxn ang="0">
                    <a:pos x="622" y="0"/>
                  </a:cxn>
                  <a:cxn ang="0">
                    <a:pos x="0" y="0"/>
                  </a:cxn>
                  <a:cxn ang="0">
                    <a:pos x="89" y="120"/>
                  </a:cxn>
                  <a:cxn ang="0">
                    <a:pos x="0" y="240"/>
                  </a:cxn>
                  <a:cxn ang="0">
                    <a:pos x="622" y="240"/>
                  </a:cxn>
                  <a:cxn ang="0">
                    <a:pos x="711" y="120"/>
                  </a:cxn>
                  <a:cxn ang="0">
                    <a:pos x="622" y="0"/>
                  </a:cxn>
                </a:cxnLst>
                <a:rect l="0" t="0" r="r" b="b"/>
                <a:pathLst>
                  <a:path w="711" h="240">
                    <a:moveTo>
                      <a:pt x="622" y="0"/>
                    </a:moveTo>
                    <a:lnTo>
                      <a:pt x="0" y="0"/>
                    </a:lnTo>
                    <a:lnTo>
                      <a:pt x="89" y="120"/>
                    </a:lnTo>
                    <a:lnTo>
                      <a:pt x="0" y="240"/>
                    </a:lnTo>
                    <a:lnTo>
                      <a:pt x="622" y="240"/>
                    </a:lnTo>
                    <a:lnTo>
                      <a:pt x="711" y="120"/>
                    </a:lnTo>
                    <a:lnTo>
                      <a:pt x="622" y="0"/>
                    </a:lnTo>
                    <a:close/>
                  </a:path>
                </a:pathLst>
              </a:custGeom>
              <a:solidFill>
                <a:srgbClr val="CC0000"/>
              </a:solidFill>
              <a:ln w="9525">
                <a:noFill/>
                <a:round/>
                <a:headEnd/>
                <a:tailEnd/>
              </a:ln>
            </p:spPr>
            <p:txBody>
              <a:bodyPr/>
              <a:lstStyle/>
              <a:p>
                <a:endParaRPr lang="en-US"/>
              </a:p>
            </p:txBody>
          </p:sp>
          <p:sp>
            <p:nvSpPr>
              <p:cNvPr id="15410" name="Freeform 50"/>
              <p:cNvSpPr>
                <a:spLocks/>
              </p:cNvSpPr>
              <p:nvPr/>
            </p:nvSpPr>
            <p:spPr bwMode="auto">
              <a:xfrm>
                <a:off x="3913" y="2444"/>
                <a:ext cx="711" cy="240"/>
              </a:xfrm>
              <a:custGeom>
                <a:avLst/>
                <a:gdLst/>
                <a:ahLst/>
                <a:cxnLst>
                  <a:cxn ang="0">
                    <a:pos x="622" y="0"/>
                  </a:cxn>
                  <a:cxn ang="0">
                    <a:pos x="0" y="0"/>
                  </a:cxn>
                  <a:cxn ang="0">
                    <a:pos x="89" y="120"/>
                  </a:cxn>
                  <a:cxn ang="0">
                    <a:pos x="0" y="240"/>
                  </a:cxn>
                  <a:cxn ang="0">
                    <a:pos x="622" y="240"/>
                  </a:cxn>
                  <a:cxn ang="0">
                    <a:pos x="711" y="120"/>
                  </a:cxn>
                  <a:cxn ang="0">
                    <a:pos x="622" y="0"/>
                  </a:cxn>
                </a:cxnLst>
                <a:rect l="0" t="0" r="r" b="b"/>
                <a:pathLst>
                  <a:path w="711" h="240">
                    <a:moveTo>
                      <a:pt x="622" y="0"/>
                    </a:moveTo>
                    <a:lnTo>
                      <a:pt x="0" y="0"/>
                    </a:lnTo>
                    <a:lnTo>
                      <a:pt x="89" y="120"/>
                    </a:lnTo>
                    <a:lnTo>
                      <a:pt x="0" y="240"/>
                    </a:lnTo>
                    <a:lnTo>
                      <a:pt x="622" y="240"/>
                    </a:lnTo>
                    <a:lnTo>
                      <a:pt x="711" y="120"/>
                    </a:lnTo>
                    <a:lnTo>
                      <a:pt x="622" y="0"/>
                    </a:lnTo>
                    <a:close/>
                  </a:path>
                </a:pathLst>
              </a:custGeom>
              <a:solidFill>
                <a:srgbClr val="CC0000"/>
              </a:solidFill>
              <a:ln w="9525" cap="rnd">
                <a:solidFill>
                  <a:srgbClr val="000000"/>
                </a:solidFill>
                <a:prstDash val="solid"/>
                <a:round/>
                <a:headEnd/>
                <a:tailEnd/>
              </a:ln>
            </p:spPr>
            <p:txBody>
              <a:bodyPr/>
              <a:lstStyle/>
              <a:p>
                <a:endParaRPr lang="en-US"/>
              </a:p>
            </p:txBody>
          </p:sp>
        </p:grpSp>
        <p:sp>
          <p:nvSpPr>
            <p:cNvPr id="15411" name="Rectangle 51"/>
            <p:cNvSpPr>
              <a:spLocks noChangeArrowheads="1"/>
            </p:cNvSpPr>
            <p:nvPr/>
          </p:nvSpPr>
          <p:spPr bwMode="auto">
            <a:xfrm>
              <a:off x="3796" y="1175"/>
              <a:ext cx="270" cy="96"/>
            </a:xfrm>
            <a:prstGeom prst="rect">
              <a:avLst/>
            </a:prstGeom>
            <a:solidFill>
              <a:srgbClr val="CC0000"/>
            </a:solidFill>
            <a:ln w="9525">
              <a:noFill/>
              <a:miter lim="800000"/>
              <a:headEnd/>
              <a:tailEnd/>
            </a:ln>
          </p:spPr>
          <p:txBody>
            <a:bodyPr wrap="none" lIns="0" tIns="0" rIns="0" bIns="0">
              <a:spAutoFit/>
            </a:bodyPr>
            <a:lstStyle/>
            <a:p>
              <a:pPr algn="ctr"/>
              <a:r>
                <a:rPr lang="en-US" sz="1000" b="1">
                  <a:solidFill>
                    <a:srgbClr val="FFFFFF"/>
                  </a:solidFill>
                </a:rPr>
                <a:t>Create </a:t>
              </a:r>
              <a:endParaRPr lang="en-US" sz="1000" b="1"/>
            </a:p>
          </p:txBody>
        </p:sp>
        <p:sp>
          <p:nvSpPr>
            <p:cNvPr id="15412" name="Rectangle 52"/>
            <p:cNvSpPr>
              <a:spLocks noChangeArrowheads="1"/>
            </p:cNvSpPr>
            <p:nvPr/>
          </p:nvSpPr>
          <p:spPr bwMode="auto">
            <a:xfrm>
              <a:off x="3652" y="1272"/>
              <a:ext cx="550" cy="96"/>
            </a:xfrm>
            <a:prstGeom prst="rect">
              <a:avLst/>
            </a:prstGeom>
            <a:solidFill>
              <a:srgbClr val="CC0000"/>
            </a:solidFill>
            <a:ln w="9525">
              <a:noFill/>
              <a:miter lim="800000"/>
              <a:headEnd/>
              <a:tailEnd/>
            </a:ln>
          </p:spPr>
          <p:txBody>
            <a:bodyPr wrap="none" lIns="0" tIns="0" rIns="0" bIns="0">
              <a:spAutoFit/>
            </a:bodyPr>
            <a:lstStyle/>
            <a:p>
              <a:pPr algn="ctr"/>
              <a:r>
                <a:rPr lang="en-US" sz="1000" b="1">
                  <a:solidFill>
                    <a:srgbClr val="FFFFFF"/>
                  </a:solidFill>
                </a:rPr>
                <a:t>Accountability</a:t>
              </a:r>
              <a:endParaRPr lang="en-US" sz="1000" b="1"/>
            </a:p>
          </p:txBody>
        </p:sp>
        <p:grpSp>
          <p:nvGrpSpPr>
            <p:cNvPr id="13" name="Group 53"/>
            <p:cNvGrpSpPr>
              <a:grpSpLocks/>
            </p:cNvGrpSpPr>
            <p:nvPr/>
          </p:nvGrpSpPr>
          <p:grpSpPr bwMode="auto">
            <a:xfrm>
              <a:off x="0" y="774"/>
              <a:ext cx="1936" cy="308"/>
              <a:chOff x="0" y="774"/>
              <a:chExt cx="1936" cy="308"/>
            </a:xfrm>
          </p:grpSpPr>
          <p:grpSp>
            <p:nvGrpSpPr>
              <p:cNvPr id="14" name="Group 54"/>
              <p:cNvGrpSpPr>
                <a:grpSpLocks/>
              </p:cNvGrpSpPr>
              <p:nvPr/>
            </p:nvGrpSpPr>
            <p:grpSpPr bwMode="auto">
              <a:xfrm>
                <a:off x="0" y="774"/>
                <a:ext cx="1936" cy="308"/>
                <a:chOff x="255" y="2180"/>
                <a:chExt cx="1998" cy="241"/>
              </a:xfrm>
            </p:grpSpPr>
            <p:sp>
              <p:nvSpPr>
                <p:cNvPr id="15415" name="Freeform 55"/>
                <p:cNvSpPr>
                  <a:spLocks/>
                </p:cNvSpPr>
                <p:nvPr/>
              </p:nvSpPr>
              <p:spPr bwMode="auto">
                <a:xfrm>
                  <a:off x="255" y="2180"/>
                  <a:ext cx="1998" cy="241"/>
                </a:xfrm>
                <a:custGeom>
                  <a:avLst/>
                  <a:gdLst/>
                  <a:ahLst/>
                  <a:cxnLst>
                    <a:cxn ang="0">
                      <a:pos x="1918" y="0"/>
                    </a:cxn>
                    <a:cxn ang="0">
                      <a:pos x="0" y="0"/>
                    </a:cxn>
                    <a:cxn ang="0">
                      <a:pos x="0" y="241"/>
                    </a:cxn>
                    <a:cxn ang="0">
                      <a:pos x="1918" y="241"/>
                    </a:cxn>
                    <a:cxn ang="0">
                      <a:pos x="1998" y="121"/>
                    </a:cxn>
                    <a:cxn ang="0">
                      <a:pos x="1918" y="0"/>
                    </a:cxn>
                  </a:cxnLst>
                  <a:rect l="0" t="0" r="r" b="b"/>
                  <a:pathLst>
                    <a:path w="1998" h="241">
                      <a:moveTo>
                        <a:pt x="1918" y="0"/>
                      </a:moveTo>
                      <a:lnTo>
                        <a:pt x="0" y="0"/>
                      </a:lnTo>
                      <a:lnTo>
                        <a:pt x="0" y="241"/>
                      </a:lnTo>
                      <a:lnTo>
                        <a:pt x="1918" y="241"/>
                      </a:lnTo>
                      <a:lnTo>
                        <a:pt x="1998" y="121"/>
                      </a:lnTo>
                      <a:lnTo>
                        <a:pt x="1918" y="0"/>
                      </a:lnTo>
                      <a:close/>
                    </a:path>
                  </a:pathLst>
                </a:custGeom>
                <a:solidFill>
                  <a:srgbClr val="008080"/>
                </a:solidFill>
                <a:ln w="9525">
                  <a:noFill/>
                  <a:round/>
                  <a:headEnd/>
                  <a:tailEnd/>
                </a:ln>
              </p:spPr>
              <p:txBody>
                <a:bodyPr/>
                <a:lstStyle/>
                <a:p>
                  <a:endParaRPr lang="en-US"/>
                </a:p>
              </p:txBody>
            </p:sp>
            <p:sp>
              <p:nvSpPr>
                <p:cNvPr id="15416" name="Freeform 56"/>
                <p:cNvSpPr>
                  <a:spLocks/>
                </p:cNvSpPr>
                <p:nvPr/>
              </p:nvSpPr>
              <p:spPr bwMode="auto">
                <a:xfrm>
                  <a:off x="255" y="2180"/>
                  <a:ext cx="1998" cy="241"/>
                </a:xfrm>
                <a:custGeom>
                  <a:avLst/>
                  <a:gdLst/>
                  <a:ahLst/>
                  <a:cxnLst>
                    <a:cxn ang="0">
                      <a:pos x="1918" y="0"/>
                    </a:cxn>
                    <a:cxn ang="0">
                      <a:pos x="0" y="0"/>
                    </a:cxn>
                    <a:cxn ang="0">
                      <a:pos x="0" y="241"/>
                    </a:cxn>
                    <a:cxn ang="0">
                      <a:pos x="1918" y="241"/>
                    </a:cxn>
                    <a:cxn ang="0">
                      <a:pos x="1998" y="121"/>
                    </a:cxn>
                    <a:cxn ang="0">
                      <a:pos x="1918" y="0"/>
                    </a:cxn>
                  </a:cxnLst>
                  <a:rect l="0" t="0" r="r" b="b"/>
                  <a:pathLst>
                    <a:path w="1998" h="241">
                      <a:moveTo>
                        <a:pt x="1918" y="0"/>
                      </a:moveTo>
                      <a:lnTo>
                        <a:pt x="0" y="0"/>
                      </a:lnTo>
                      <a:lnTo>
                        <a:pt x="0" y="241"/>
                      </a:lnTo>
                      <a:lnTo>
                        <a:pt x="1918" y="241"/>
                      </a:lnTo>
                      <a:lnTo>
                        <a:pt x="1998" y="121"/>
                      </a:lnTo>
                      <a:lnTo>
                        <a:pt x="1918" y="0"/>
                      </a:lnTo>
                      <a:close/>
                    </a:path>
                  </a:pathLst>
                </a:custGeom>
                <a:noFill/>
                <a:ln w="9525" cap="rnd">
                  <a:solidFill>
                    <a:srgbClr val="000000"/>
                  </a:solidFill>
                  <a:prstDash val="solid"/>
                  <a:round/>
                  <a:headEnd/>
                  <a:tailEnd/>
                </a:ln>
              </p:spPr>
              <p:txBody>
                <a:bodyPr/>
                <a:lstStyle/>
                <a:p>
                  <a:endParaRPr lang="en-US"/>
                </a:p>
              </p:txBody>
            </p:sp>
          </p:grpSp>
          <p:sp>
            <p:nvSpPr>
              <p:cNvPr id="15417" name="Rectangle 57"/>
              <p:cNvSpPr>
                <a:spLocks noChangeArrowheads="1"/>
              </p:cNvSpPr>
              <p:nvPr/>
            </p:nvSpPr>
            <p:spPr bwMode="auto">
              <a:xfrm>
                <a:off x="622" y="821"/>
                <a:ext cx="740" cy="192"/>
              </a:xfrm>
              <a:prstGeom prst="rect">
                <a:avLst/>
              </a:prstGeom>
              <a:noFill/>
              <a:ln w="9525">
                <a:noFill/>
                <a:miter lim="800000"/>
                <a:headEnd/>
                <a:tailEnd/>
              </a:ln>
            </p:spPr>
            <p:txBody>
              <a:bodyPr wrap="none" lIns="0" tIns="0" rIns="0" bIns="0">
                <a:spAutoFit/>
              </a:bodyPr>
              <a:lstStyle/>
              <a:p>
                <a:pPr algn="ctr"/>
                <a:r>
                  <a:rPr lang="en-US" sz="1000" b="1">
                    <a:solidFill>
                      <a:srgbClr val="FFFFFF"/>
                    </a:solidFill>
                  </a:rPr>
                  <a:t>Prepare for Change</a:t>
                </a:r>
              </a:p>
              <a:p>
                <a:pPr algn="ctr"/>
                <a:r>
                  <a:rPr lang="en-US" sz="1000">
                    <a:solidFill>
                      <a:srgbClr val="FFFFFF"/>
                    </a:solidFill>
                  </a:rPr>
                  <a:t>(Define and Design)</a:t>
                </a:r>
                <a:endParaRPr lang="en-US" sz="1000"/>
              </a:p>
            </p:txBody>
          </p:sp>
        </p:gr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p:txBody>
          <a:bodyPr anchor="ctr"/>
          <a:lstStyle/>
          <a:p>
            <a:pPr eaLnBrk="1" hangingPunct="1"/>
            <a:r>
              <a:rPr lang="en-US" smtClean="0"/>
              <a:t>Lean6 Mission and Goals </a:t>
            </a:r>
          </a:p>
        </p:txBody>
      </p:sp>
      <p:sp>
        <p:nvSpPr>
          <p:cNvPr id="22534" name="Rectangle 6"/>
          <p:cNvSpPr>
            <a:spLocks noChangeArrowheads="1"/>
          </p:cNvSpPr>
          <p:nvPr/>
        </p:nvSpPr>
        <p:spPr bwMode="auto">
          <a:xfrm>
            <a:off x="4953000" y="4267200"/>
            <a:ext cx="4038600" cy="16764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buFont typeface="Wingdings 2" pitchFamily="18" charset="2"/>
              <a:buNone/>
              <a:defRPr/>
            </a:pPr>
            <a:r>
              <a:rPr lang="en-US" b="1" dirty="0">
                <a:solidFill>
                  <a:srgbClr val="000099"/>
                </a:solidFill>
              </a:rPr>
              <a:t>Business improvement </a:t>
            </a:r>
          </a:p>
          <a:p>
            <a:pPr algn="ctr">
              <a:buFont typeface="Wingdings 2" pitchFamily="18" charset="2"/>
              <a:buNone/>
              <a:defRPr/>
            </a:pPr>
            <a:r>
              <a:rPr lang="en-US" b="1" dirty="0">
                <a:solidFill>
                  <a:srgbClr val="000099"/>
                </a:solidFill>
              </a:rPr>
              <a:t>solution leaders </a:t>
            </a:r>
          </a:p>
          <a:p>
            <a:pPr algn="ctr">
              <a:buFont typeface="Wingdings 2" pitchFamily="18" charset="2"/>
              <a:buNone/>
              <a:defRPr/>
            </a:pPr>
            <a:r>
              <a:rPr lang="en-US" b="1" dirty="0">
                <a:solidFill>
                  <a:srgbClr val="000099"/>
                </a:solidFill>
              </a:rPr>
              <a:t>for tomorrow.</a:t>
            </a:r>
            <a:endParaRPr lang="en-US" dirty="0">
              <a:solidFill>
                <a:srgbClr val="000099"/>
              </a:solidFill>
            </a:endParaRPr>
          </a:p>
        </p:txBody>
      </p:sp>
      <p:sp>
        <p:nvSpPr>
          <p:cNvPr id="29699" name="_s1033"/>
          <p:cNvSpPr>
            <a:spLocks noChangeArrowheads="1"/>
          </p:cNvSpPr>
          <p:nvPr/>
        </p:nvSpPr>
        <p:spPr bwMode="auto">
          <a:xfrm>
            <a:off x="4953000" y="3743325"/>
            <a:ext cx="4014788" cy="523875"/>
          </a:xfrm>
          <a:prstGeom prst="bevel">
            <a:avLst>
              <a:gd name="adj" fmla="val 12500"/>
            </a:avLst>
          </a:prstGeom>
          <a:solidFill>
            <a:srgbClr val="83AACB"/>
          </a:solidFill>
          <a:ln w="9525">
            <a:solidFill>
              <a:srgbClr val="83AACB"/>
            </a:solidFill>
            <a:miter lim="800000"/>
            <a:headEnd/>
            <a:tailEnd/>
          </a:ln>
        </p:spPr>
        <p:txBody>
          <a:bodyPr wrap="none" lIns="0" tIns="0" rIns="0" bIns="0" anchor="ctr"/>
          <a:lstStyle/>
          <a:p>
            <a:pPr algn="ctr"/>
            <a:r>
              <a:rPr lang="en-US" b="1">
                <a:solidFill>
                  <a:schemeClr val="bg1"/>
                </a:solidFill>
              </a:rPr>
              <a:t>NEW! Lean6 Vision</a:t>
            </a:r>
          </a:p>
        </p:txBody>
      </p:sp>
      <p:sp>
        <p:nvSpPr>
          <p:cNvPr id="22536" name="Rectangle 8"/>
          <p:cNvSpPr>
            <a:spLocks noChangeArrowheads="1"/>
          </p:cNvSpPr>
          <p:nvPr/>
        </p:nvSpPr>
        <p:spPr bwMode="auto">
          <a:xfrm>
            <a:off x="4953000" y="1676400"/>
            <a:ext cx="3962400" cy="15240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buFont typeface="Wingdings 2" pitchFamily="18" charset="2"/>
              <a:buNone/>
              <a:defRPr/>
            </a:pPr>
            <a:r>
              <a:rPr lang="en-US" b="1" dirty="0">
                <a:solidFill>
                  <a:srgbClr val="000099"/>
                </a:solidFill>
              </a:rPr>
              <a:t>Leading strategic performance </a:t>
            </a:r>
          </a:p>
          <a:p>
            <a:pPr algn="ctr">
              <a:buFont typeface="Wingdings 2" pitchFamily="18" charset="2"/>
              <a:buNone/>
              <a:defRPr/>
            </a:pPr>
            <a:r>
              <a:rPr lang="en-US" b="1" dirty="0">
                <a:solidFill>
                  <a:srgbClr val="000099"/>
                </a:solidFill>
              </a:rPr>
              <a:t>Improvements through structured </a:t>
            </a:r>
          </a:p>
          <a:p>
            <a:pPr algn="ctr">
              <a:buFont typeface="Wingdings 2" pitchFamily="18" charset="2"/>
              <a:buNone/>
              <a:defRPr/>
            </a:pPr>
            <a:r>
              <a:rPr lang="en-US" b="1" dirty="0">
                <a:solidFill>
                  <a:srgbClr val="000099"/>
                </a:solidFill>
              </a:rPr>
              <a:t>methods, analytics and innovation.</a:t>
            </a:r>
            <a:endParaRPr lang="en-US" dirty="0">
              <a:solidFill>
                <a:srgbClr val="000099"/>
              </a:solidFill>
            </a:endParaRPr>
          </a:p>
        </p:txBody>
      </p:sp>
      <p:sp>
        <p:nvSpPr>
          <p:cNvPr id="29701" name="_s1033"/>
          <p:cNvSpPr>
            <a:spLocks noChangeArrowheads="1"/>
          </p:cNvSpPr>
          <p:nvPr/>
        </p:nvSpPr>
        <p:spPr bwMode="auto">
          <a:xfrm>
            <a:off x="4953000" y="1143000"/>
            <a:ext cx="3962400" cy="523875"/>
          </a:xfrm>
          <a:prstGeom prst="bevel">
            <a:avLst>
              <a:gd name="adj" fmla="val 12500"/>
            </a:avLst>
          </a:prstGeom>
          <a:solidFill>
            <a:srgbClr val="83AACB"/>
          </a:solidFill>
          <a:ln w="9525">
            <a:solidFill>
              <a:srgbClr val="83AACB"/>
            </a:solidFill>
            <a:miter lim="800000"/>
            <a:headEnd/>
            <a:tailEnd/>
          </a:ln>
        </p:spPr>
        <p:txBody>
          <a:bodyPr wrap="none" lIns="0" tIns="0" rIns="0" bIns="0" anchor="ctr"/>
          <a:lstStyle/>
          <a:p>
            <a:pPr algn="ctr"/>
            <a:r>
              <a:rPr lang="en-US" b="1">
                <a:solidFill>
                  <a:schemeClr val="bg1"/>
                </a:solidFill>
              </a:rPr>
              <a:t>NEW! Lean6 Mission</a:t>
            </a:r>
          </a:p>
        </p:txBody>
      </p:sp>
      <p:sp>
        <p:nvSpPr>
          <p:cNvPr id="29702" name="Date Placeholder 3"/>
          <p:cNvSpPr txBox="1">
            <a:spLocks noGrp="1"/>
          </p:cNvSpPr>
          <p:nvPr/>
        </p:nvSpPr>
        <p:spPr bwMode="auto">
          <a:xfrm>
            <a:off x="400050" y="6491288"/>
            <a:ext cx="1905000" cy="261937"/>
          </a:xfrm>
          <a:prstGeom prst="rect">
            <a:avLst/>
          </a:prstGeom>
          <a:noFill/>
          <a:ln w="9525">
            <a:noFill/>
            <a:miter lim="800000"/>
            <a:headEnd/>
            <a:tailEnd/>
          </a:ln>
        </p:spPr>
        <p:txBody>
          <a:bodyPr anchor="b"/>
          <a:lstStyle/>
          <a:p>
            <a:fld id="{DEC49151-646E-4BEE-98C1-8BF48E1FC7A5}" type="datetime1">
              <a:rPr lang="en-US" sz="800">
                <a:solidFill>
                  <a:srgbClr val="333333"/>
                </a:solidFill>
              </a:rPr>
              <a:pPr/>
              <a:t>3/8/2012</a:t>
            </a:fld>
            <a:endParaRPr lang="en-US" sz="800">
              <a:solidFill>
                <a:srgbClr val="333333"/>
              </a:solidFill>
            </a:endParaRPr>
          </a:p>
        </p:txBody>
      </p:sp>
      <p:sp>
        <p:nvSpPr>
          <p:cNvPr id="29703" name="Rectangle 9"/>
          <p:cNvSpPr txBox="1">
            <a:spLocks noGrp="1" noChangeArrowheads="1"/>
          </p:cNvSpPr>
          <p:nvPr/>
        </p:nvSpPr>
        <p:spPr bwMode="auto">
          <a:xfrm>
            <a:off x="3124200" y="6488113"/>
            <a:ext cx="2895600" cy="271462"/>
          </a:xfrm>
          <a:prstGeom prst="rect">
            <a:avLst/>
          </a:prstGeom>
          <a:noFill/>
          <a:ln w="9525">
            <a:noFill/>
            <a:miter lim="800000"/>
            <a:headEnd/>
            <a:tailEnd/>
          </a:ln>
        </p:spPr>
        <p:txBody>
          <a:bodyPr anchor="b"/>
          <a:lstStyle/>
          <a:p>
            <a:pPr algn="ctr"/>
            <a:r>
              <a:rPr lang="en-US" sz="1200" b="1">
                <a:solidFill>
                  <a:srgbClr val="292929"/>
                </a:solidFill>
              </a:rPr>
              <a:t>Integrity - Service - Innovation</a:t>
            </a:r>
          </a:p>
        </p:txBody>
      </p:sp>
      <p:sp>
        <p:nvSpPr>
          <p:cNvPr id="29704" name="Slide Number Placeholder 5"/>
          <p:cNvSpPr txBox="1">
            <a:spLocks noGrp="1"/>
          </p:cNvSpPr>
          <p:nvPr/>
        </p:nvSpPr>
        <p:spPr bwMode="auto">
          <a:xfrm>
            <a:off x="6907213" y="6496050"/>
            <a:ext cx="1905000" cy="252413"/>
          </a:xfrm>
          <a:prstGeom prst="rect">
            <a:avLst/>
          </a:prstGeom>
          <a:noFill/>
          <a:ln w="9525">
            <a:noFill/>
            <a:miter lim="800000"/>
            <a:headEnd/>
            <a:tailEnd/>
          </a:ln>
        </p:spPr>
        <p:txBody>
          <a:bodyPr anchor="b"/>
          <a:lstStyle/>
          <a:p>
            <a:pPr algn="r"/>
            <a:fld id="{20443B17-1987-4611-AD04-826F579C1E1E}" type="slidenum">
              <a:rPr lang="en-US" sz="1000" b="1">
                <a:solidFill>
                  <a:srgbClr val="292929"/>
                </a:solidFill>
              </a:rPr>
              <a:pPr algn="r"/>
              <a:t>2</a:t>
            </a:fld>
            <a:endParaRPr lang="en-US" sz="1000" b="1">
              <a:solidFill>
                <a:srgbClr val="292929"/>
              </a:solidFill>
            </a:endParaRPr>
          </a:p>
        </p:txBody>
      </p:sp>
      <p:sp>
        <p:nvSpPr>
          <p:cNvPr id="29705" name="_s1033"/>
          <p:cNvSpPr>
            <a:spLocks noChangeArrowheads="1"/>
          </p:cNvSpPr>
          <p:nvPr/>
        </p:nvSpPr>
        <p:spPr bwMode="auto">
          <a:xfrm>
            <a:off x="228600" y="1143000"/>
            <a:ext cx="3962400" cy="523875"/>
          </a:xfrm>
          <a:prstGeom prst="bevel">
            <a:avLst>
              <a:gd name="adj" fmla="val 12500"/>
            </a:avLst>
          </a:prstGeom>
          <a:solidFill>
            <a:srgbClr val="83AACB"/>
          </a:solidFill>
          <a:ln w="9525">
            <a:solidFill>
              <a:srgbClr val="83AACB"/>
            </a:solidFill>
            <a:miter lim="800000"/>
            <a:headEnd/>
            <a:tailEnd/>
          </a:ln>
        </p:spPr>
        <p:txBody>
          <a:bodyPr wrap="none" lIns="0" tIns="0" rIns="0" bIns="0" anchor="ctr"/>
          <a:lstStyle/>
          <a:p>
            <a:pPr algn="ctr"/>
            <a:r>
              <a:rPr lang="en-US" b="1">
                <a:solidFill>
                  <a:schemeClr val="bg1"/>
                </a:solidFill>
              </a:rPr>
              <a:t>Lean6 Mission</a:t>
            </a:r>
          </a:p>
        </p:txBody>
      </p:sp>
      <p:sp>
        <p:nvSpPr>
          <p:cNvPr id="13" name="Rectangle 8"/>
          <p:cNvSpPr>
            <a:spLocks noChangeArrowheads="1"/>
          </p:cNvSpPr>
          <p:nvPr/>
        </p:nvSpPr>
        <p:spPr bwMode="auto">
          <a:xfrm>
            <a:off x="228600" y="1676400"/>
            <a:ext cx="3962400" cy="1752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buFont typeface="Wingdings 2" pitchFamily="18" charset="2"/>
              <a:buNone/>
              <a:defRPr/>
            </a:pPr>
            <a:r>
              <a:rPr lang="en-US" b="1" dirty="0">
                <a:solidFill>
                  <a:srgbClr val="000099"/>
                </a:solidFill>
              </a:rPr>
              <a:t>Our mission is to solidify Lean6 </a:t>
            </a:r>
          </a:p>
          <a:p>
            <a:pPr algn="ctr">
              <a:buFont typeface="Wingdings 2" pitchFamily="18" charset="2"/>
              <a:buNone/>
              <a:defRPr/>
            </a:pPr>
            <a:r>
              <a:rPr lang="en-US" b="1" dirty="0">
                <a:solidFill>
                  <a:srgbClr val="000099"/>
                </a:solidFill>
              </a:rPr>
              <a:t>principles as the method of </a:t>
            </a:r>
          </a:p>
          <a:p>
            <a:pPr algn="ctr">
              <a:buFont typeface="Wingdings 2" pitchFamily="18" charset="2"/>
              <a:buNone/>
              <a:defRPr/>
            </a:pPr>
            <a:r>
              <a:rPr lang="en-US" b="1" dirty="0">
                <a:solidFill>
                  <a:srgbClr val="000099"/>
                </a:solidFill>
              </a:rPr>
              <a:t>continuous process improvement </a:t>
            </a:r>
          </a:p>
          <a:p>
            <a:pPr algn="ctr">
              <a:buFont typeface="Wingdings 2" pitchFamily="18" charset="2"/>
              <a:buNone/>
              <a:defRPr/>
            </a:pPr>
            <a:r>
              <a:rPr lang="en-US" b="1" dirty="0">
                <a:solidFill>
                  <a:srgbClr val="000099"/>
                </a:solidFill>
              </a:rPr>
              <a:t>while supporting achievement </a:t>
            </a:r>
          </a:p>
          <a:p>
            <a:pPr algn="ctr">
              <a:buFont typeface="Wingdings 2" pitchFamily="18" charset="2"/>
              <a:buNone/>
              <a:defRPr/>
            </a:pPr>
            <a:r>
              <a:rPr lang="en-US" b="1" dirty="0">
                <a:solidFill>
                  <a:srgbClr val="000099"/>
                </a:solidFill>
              </a:rPr>
              <a:t>of DFAS’ strategic goals. </a:t>
            </a:r>
            <a:endParaRPr lang="en-US" dirty="0">
              <a:solidFill>
                <a:srgbClr val="000099"/>
              </a:solidFill>
            </a:endParaRPr>
          </a:p>
        </p:txBody>
      </p:sp>
      <p:sp>
        <p:nvSpPr>
          <p:cNvPr id="29707" name="_s1033"/>
          <p:cNvSpPr>
            <a:spLocks noChangeArrowheads="1"/>
          </p:cNvSpPr>
          <p:nvPr/>
        </p:nvSpPr>
        <p:spPr bwMode="auto">
          <a:xfrm>
            <a:off x="228600" y="3733800"/>
            <a:ext cx="4038600" cy="523875"/>
          </a:xfrm>
          <a:prstGeom prst="bevel">
            <a:avLst>
              <a:gd name="adj" fmla="val 12500"/>
            </a:avLst>
          </a:prstGeom>
          <a:solidFill>
            <a:srgbClr val="83AACB"/>
          </a:solidFill>
          <a:ln w="9525">
            <a:solidFill>
              <a:srgbClr val="83AACB"/>
            </a:solidFill>
            <a:miter lim="800000"/>
            <a:headEnd/>
            <a:tailEnd/>
          </a:ln>
        </p:spPr>
        <p:txBody>
          <a:bodyPr wrap="none" lIns="0" tIns="0" rIns="0" bIns="0" anchor="ctr"/>
          <a:lstStyle/>
          <a:p>
            <a:pPr algn="ctr"/>
            <a:r>
              <a:rPr lang="en-US" b="1">
                <a:solidFill>
                  <a:schemeClr val="bg1"/>
                </a:solidFill>
              </a:rPr>
              <a:t>Lean6 Vision</a:t>
            </a:r>
          </a:p>
        </p:txBody>
      </p:sp>
      <p:sp>
        <p:nvSpPr>
          <p:cNvPr id="15" name="Rectangle 6"/>
          <p:cNvSpPr>
            <a:spLocks noChangeArrowheads="1"/>
          </p:cNvSpPr>
          <p:nvPr/>
        </p:nvSpPr>
        <p:spPr bwMode="auto">
          <a:xfrm>
            <a:off x="228600" y="4267200"/>
            <a:ext cx="4038600" cy="16764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buFont typeface="Wingdings 2" pitchFamily="18" charset="2"/>
              <a:buNone/>
              <a:defRPr/>
            </a:pPr>
            <a:r>
              <a:rPr lang="en-US" b="1" dirty="0">
                <a:solidFill>
                  <a:srgbClr val="000099"/>
                </a:solidFill>
              </a:rPr>
              <a:t>Our DFAS Lean6 vision is </a:t>
            </a:r>
          </a:p>
          <a:p>
            <a:pPr algn="ctr">
              <a:buFont typeface="Wingdings 2" pitchFamily="18" charset="2"/>
              <a:buNone/>
              <a:defRPr/>
            </a:pPr>
            <a:r>
              <a:rPr lang="en-US" b="1" dirty="0">
                <a:solidFill>
                  <a:srgbClr val="000099"/>
                </a:solidFill>
              </a:rPr>
              <a:t>to become </a:t>
            </a:r>
            <a:r>
              <a:rPr lang="en-US" b="1" dirty="0" err="1">
                <a:solidFill>
                  <a:srgbClr val="000099"/>
                </a:solidFill>
              </a:rPr>
              <a:t>DoDs</a:t>
            </a:r>
            <a:r>
              <a:rPr lang="en-US" b="1" dirty="0">
                <a:solidFill>
                  <a:srgbClr val="000099"/>
                </a:solidFill>
              </a:rPr>
              <a:t> leading provider of </a:t>
            </a:r>
          </a:p>
          <a:p>
            <a:pPr algn="ctr">
              <a:buFont typeface="Wingdings 2" pitchFamily="18" charset="2"/>
              <a:buNone/>
              <a:defRPr/>
            </a:pPr>
            <a:r>
              <a:rPr lang="en-US" b="1" dirty="0">
                <a:solidFill>
                  <a:srgbClr val="000099"/>
                </a:solidFill>
              </a:rPr>
              <a:t>Continuous Process Improvement.</a:t>
            </a:r>
            <a:endParaRPr lang="en-US" dirty="0">
              <a:solidFill>
                <a:srgbClr val="000099"/>
              </a:solidFill>
            </a:endParaRPr>
          </a:p>
        </p:txBody>
      </p:sp>
      <p:sp>
        <p:nvSpPr>
          <p:cNvPr id="29709" name="AutoShape 14"/>
          <p:cNvSpPr>
            <a:spLocks noChangeArrowheads="1"/>
          </p:cNvSpPr>
          <p:nvPr/>
        </p:nvSpPr>
        <p:spPr bwMode="auto">
          <a:xfrm>
            <a:off x="4330700" y="2133600"/>
            <a:ext cx="569913" cy="77787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9710" name="AutoShape 15"/>
          <p:cNvSpPr>
            <a:spLocks noChangeArrowheads="1"/>
          </p:cNvSpPr>
          <p:nvPr/>
        </p:nvSpPr>
        <p:spPr bwMode="auto">
          <a:xfrm>
            <a:off x="4368800" y="4483100"/>
            <a:ext cx="569913" cy="77787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June 8, 2010</a:t>
            </a:r>
          </a:p>
        </p:txBody>
      </p:sp>
      <p:sp>
        <p:nvSpPr>
          <p:cNvPr id="8" name="Slide Number Placeholder 5"/>
          <p:cNvSpPr>
            <a:spLocks noGrp="1"/>
          </p:cNvSpPr>
          <p:nvPr>
            <p:ph type="sldNum" sz="quarter" idx="12"/>
          </p:nvPr>
        </p:nvSpPr>
        <p:spPr/>
        <p:txBody>
          <a:bodyPr/>
          <a:lstStyle/>
          <a:p>
            <a:fld id="{25CBD96B-5DFC-401D-91D1-0534B920CBF9}" type="slidenum">
              <a:rPr lang="en-US"/>
              <a:pPr/>
              <a:t>20</a:t>
            </a:fld>
            <a:endParaRPr lang="en-US"/>
          </a:p>
        </p:txBody>
      </p:sp>
      <p:sp>
        <p:nvSpPr>
          <p:cNvPr id="16390" name="AutoShape 6"/>
          <p:cNvSpPr>
            <a:spLocks noChangeArrowheads="1"/>
          </p:cNvSpPr>
          <p:nvPr/>
        </p:nvSpPr>
        <p:spPr bwMode="auto">
          <a:xfrm>
            <a:off x="1143000" y="3124200"/>
            <a:ext cx="6858000" cy="2209800"/>
          </a:xfrm>
          <a:prstGeom prst="bevel">
            <a:avLst>
              <a:gd name="adj" fmla="val 6213"/>
            </a:avLst>
          </a:prstGeom>
          <a:solidFill>
            <a:schemeClr val="accent1"/>
          </a:solidFill>
          <a:ln w="9525">
            <a:solidFill>
              <a:schemeClr val="tx1"/>
            </a:solidFill>
            <a:miter lim="800000"/>
            <a:headEnd/>
            <a:tailEnd/>
          </a:ln>
          <a:effectLst/>
        </p:spPr>
        <p:txBody>
          <a:bodyPr wrap="none" anchor="ctr"/>
          <a:lstStyle/>
          <a:p>
            <a:endParaRPr lang="en-US"/>
          </a:p>
        </p:txBody>
      </p:sp>
      <p:sp>
        <p:nvSpPr>
          <p:cNvPr id="16386" name="Rectangle 2"/>
          <p:cNvSpPr>
            <a:spLocks noGrp="1" noChangeArrowheads="1"/>
          </p:cNvSpPr>
          <p:nvPr>
            <p:ph type="title"/>
          </p:nvPr>
        </p:nvSpPr>
        <p:spPr/>
        <p:txBody>
          <a:bodyPr/>
          <a:lstStyle/>
          <a:p>
            <a:r>
              <a:rPr lang="en-US" sz="2000"/>
              <a:t>DFAS Journey</a:t>
            </a:r>
          </a:p>
        </p:txBody>
      </p:sp>
      <p:sp>
        <p:nvSpPr>
          <p:cNvPr id="16387" name="Rectangle 3" descr="Making Every Day Count logo"/>
          <p:cNvSpPr>
            <a:spLocks noGrp="1" noChangeArrowheads="1"/>
          </p:cNvSpPr>
          <p:nvPr>
            <p:ph type="body" idx="1"/>
          </p:nvPr>
        </p:nvSpPr>
        <p:spPr/>
        <p:txBody>
          <a:bodyPr/>
          <a:lstStyle/>
          <a:p>
            <a:r>
              <a:rPr lang="en-US"/>
              <a:t>An example using DFAS CPI</a:t>
            </a:r>
          </a:p>
          <a:p>
            <a:pPr lvl="1"/>
            <a:r>
              <a:rPr lang="en-US"/>
              <a:t>DFAS wanted to ‘change’</a:t>
            </a:r>
          </a:p>
          <a:p>
            <a:pPr lvl="1"/>
            <a:r>
              <a:rPr lang="en-US"/>
              <a:t>Shift from problem solving to process improving</a:t>
            </a:r>
          </a:p>
          <a:p>
            <a:pPr lvl="1"/>
            <a:endParaRPr lang="en-US"/>
          </a:p>
          <a:p>
            <a:r>
              <a:rPr lang="en-US"/>
              <a:t>Lean6 Definition</a:t>
            </a:r>
          </a:p>
        </p:txBody>
      </p:sp>
      <p:sp>
        <p:nvSpPr>
          <p:cNvPr id="16388" name="Text Box 4"/>
          <p:cNvSpPr txBox="1">
            <a:spLocks noChangeArrowheads="1"/>
          </p:cNvSpPr>
          <p:nvPr/>
        </p:nvSpPr>
        <p:spPr bwMode="auto">
          <a:xfrm>
            <a:off x="1295400" y="3352800"/>
            <a:ext cx="6537325" cy="1612900"/>
          </a:xfrm>
          <a:prstGeom prst="rect">
            <a:avLst/>
          </a:prstGeom>
          <a:noFill/>
          <a:ln w="9525">
            <a:noFill/>
            <a:miter lim="800000"/>
            <a:headEnd/>
            <a:tailEnd/>
          </a:ln>
          <a:effectLst/>
        </p:spPr>
        <p:txBody>
          <a:bodyPr>
            <a:spAutoFit/>
          </a:bodyPr>
          <a:lstStyle/>
          <a:p>
            <a:pPr algn="ctr" eaLnBrk="1" hangingPunct="1"/>
            <a:r>
              <a:rPr lang="en-US" sz="2400" b="1"/>
              <a:t>Lean6 is our fact-based approach for improving our business processes and delivering best value to our customers.</a:t>
            </a:r>
          </a:p>
          <a:p>
            <a:pPr eaLnBrk="1" hangingPunct="1"/>
            <a:endParaRPr lang="en-US" sz="1400"/>
          </a:p>
          <a:p>
            <a:pPr eaLnBrk="1" hangingPunct="1"/>
            <a:r>
              <a:rPr lang="en-US" sz="1400"/>
              <a:t>	</a:t>
            </a:r>
            <a:r>
              <a:rPr lang="en-US" sz="1400" b="1"/>
              <a:t>Leadership Council - January 16, 2004</a:t>
            </a:r>
            <a:endParaRPr lang="en-US" sz="140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June 8, 2010</a:t>
            </a:r>
          </a:p>
        </p:txBody>
      </p:sp>
      <p:sp>
        <p:nvSpPr>
          <p:cNvPr id="7" name="Slide Number Placeholder 5"/>
          <p:cNvSpPr>
            <a:spLocks noGrp="1"/>
          </p:cNvSpPr>
          <p:nvPr>
            <p:ph type="sldNum" sz="quarter" idx="12"/>
          </p:nvPr>
        </p:nvSpPr>
        <p:spPr/>
        <p:txBody>
          <a:bodyPr/>
          <a:lstStyle/>
          <a:p>
            <a:fld id="{22A4B428-2EBE-4F96-82F6-FEAFB8F0B6BE}" type="slidenum">
              <a:rPr lang="en-US"/>
              <a:pPr/>
              <a:t>21</a:t>
            </a:fld>
            <a:endParaRPr lang="en-US"/>
          </a:p>
        </p:txBody>
      </p:sp>
      <p:sp>
        <p:nvSpPr>
          <p:cNvPr id="17410" name="Rectangle 2"/>
          <p:cNvSpPr>
            <a:spLocks noGrp="1" noChangeArrowheads="1"/>
          </p:cNvSpPr>
          <p:nvPr>
            <p:ph type="title"/>
          </p:nvPr>
        </p:nvSpPr>
        <p:spPr/>
        <p:txBody>
          <a:bodyPr/>
          <a:lstStyle/>
          <a:p>
            <a:r>
              <a:rPr lang="en-US" sz="2000"/>
              <a:t>Burning Platform</a:t>
            </a:r>
          </a:p>
        </p:txBody>
      </p:sp>
      <p:sp>
        <p:nvSpPr>
          <p:cNvPr id="17411" name="Rectangle 3" descr="Making Every Day Count logo"/>
          <p:cNvSpPr>
            <a:spLocks noGrp="1" noChangeArrowheads="1"/>
          </p:cNvSpPr>
          <p:nvPr>
            <p:ph type="body" idx="1"/>
          </p:nvPr>
        </p:nvSpPr>
        <p:spPr>
          <a:xfrm>
            <a:off x="414338" y="1019175"/>
            <a:ext cx="5148262" cy="5446713"/>
          </a:xfrm>
        </p:spPr>
        <p:txBody>
          <a:bodyPr/>
          <a:lstStyle/>
          <a:p>
            <a:r>
              <a:rPr lang="en-US"/>
              <a:t>Why change? </a:t>
            </a:r>
          </a:p>
          <a:p>
            <a:pPr lvl="1"/>
            <a:r>
              <a:rPr lang="en-US"/>
              <a:t>a war (a very costly war) </a:t>
            </a:r>
          </a:p>
          <a:p>
            <a:pPr lvl="1"/>
            <a:r>
              <a:rPr lang="en-US"/>
              <a:t>record deficits</a:t>
            </a:r>
          </a:p>
          <a:p>
            <a:pPr lvl="1"/>
            <a:r>
              <a:rPr lang="en-US"/>
              <a:t>demands for less costly government</a:t>
            </a:r>
          </a:p>
          <a:p>
            <a:pPr lvl="1"/>
            <a:r>
              <a:rPr lang="en-US"/>
              <a:t>Basic customer satisfaction </a:t>
            </a:r>
          </a:p>
          <a:p>
            <a:r>
              <a:rPr lang="en-US"/>
              <a:t>Cost reduction/downsizing mindset</a:t>
            </a:r>
          </a:p>
          <a:p>
            <a:r>
              <a:rPr lang="en-US"/>
              <a:t>Couldn’t afford to follow ‘gut’ instincts</a:t>
            </a:r>
          </a:p>
          <a:p>
            <a:endParaRPr lang="en-US"/>
          </a:p>
        </p:txBody>
      </p:sp>
      <p:pic>
        <p:nvPicPr>
          <p:cNvPr id="17412" name="Picture 4" descr="j0400473"/>
          <p:cNvPicPr>
            <a:picLocks noChangeAspect="1" noChangeArrowheads="1"/>
          </p:cNvPicPr>
          <p:nvPr/>
        </p:nvPicPr>
        <p:blipFill>
          <a:blip r:embed="rId3" cstate="print"/>
          <a:srcRect/>
          <a:stretch>
            <a:fillRect/>
          </a:stretch>
        </p:blipFill>
        <p:spPr bwMode="auto">
          <a:xfrm>
            <a:off x="5715000" y="1371600"/>
            <a:ext cx="2762250" cy="4254500"/>
          </a:xfrm>
          <a:prstGeom prst="rect">
            <a:avLst/>
          </a:prstGeom>
          <a:noFill/>
          <a:ln w="57150">
            <a:solidFill>
              <a:schemeClr val="tx1"/>
            </a:solid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June 8, 2010</a:t>
            </a:r>
          </a:p>
        </p:txBody>
      </p:sp>
      <p:sp>
        <p:nvSpPr>
          <p:cNvPr id="8" name="Slide Number Placeholder 5"/>
          <p:cNvSpPr>
            <a:spLocks noGrp="1"/>
          </p:cNvSpPr>
          <p:nvPr>
            <p:ph type="sldNum" sz="quarter" idx="12"/>
          </p:nvPr>
        </p:nvSpPr>
        <p:spPr/>
        <p:txBody>
          <a:bodyPr/>
          <a:lstStyle/>
          <a:p>
            <a:fld id="{AA179B65-BF40-48DB-9171-833C15196E1F}" type="slidenum">
              <a:rPr lang="en-US"/>
              <a:pPr/>
              <a:t>22</a:t>
            </a:fld>
            <a:endParaRPr lang="en-US"/>
          </a:p>
        </p:txBody>
      </p:sp>
      <p:sp>
        <p:nvSpPr>
          <p:cNvPr id="18434" name="Rectangle 2"/>
          <p:cNvSpPr>
            <a:spLocks noGrp="1" noChangeArrowheads="1"/>
          </p:cNvSpPr>
          <p:nvPr>
            <p:ph type="title"/>
          </p:nvPr>
        </p:nvSpPr>
        <p:spPr/>
        <p:txBody>
          <a:bodyPr/>
          <a:lstStyle/>
          <a:p>
            <a:r>
              <a:rPr lang="en-US" sz="2000"/>
              <a:t>Rough Start</a:t>
            </a:r>
          </a:p>
        </p:txBody>
      </p:sp>
      <p:sp>
        <p:nvSpPr>
          <p:cNvPr id="18435" name="Rectangle 3" descr="Making Every Day Count logo"/>
          <p:cNvSpPr>
            <a:spLocks noGrp="1" noChangeArrowheads="1"/>
          </p:cNvSpPr>
          <p:nvPr>
            <p:ph type="body" idx="1"/>
          </p:nvPr>
        </p:nvSpPr>
        <p:spPr/>
        <p:txBody>
          <a:bodyPr/>
          <a:lstStyle/>
          <a:p>
            <a:r>
              <a:rPr lang="en-US"/>
              <a:t>Marketing challenges </a:t>
            </a:r>
          </a:p>
          <a:p>
            <a:r>
              <a:rPr lang="en-US"/>
              <a:t>Flavor of the Month</a:t>
            </a:r>
          </a:p>
          <a:p>
            <a:r>
              <a:rPr lang="en-US"/>
              <a:t>Spotty support</a:t>
            </a:r>
          </a:p>
          <a:p>
            <a:r>
              <a:rPr lang="en-US"/>
              <a:t>Revolving leadership</a:t>
            </a:r>
          </a:p>
          <a:p>
            <a:r>
              <a:rPr lang="en-US"/>
              <a:t>Decentralized approach</a:t>
            </a:r>
          </a:p>
          <a:p>
            <a:endParaRPr lang="en-US"/>
          </a:p>
        </p:txBody>
      </p:sp>
      <p:pic>
        <p:nvPicPr>
          <p:cNvPr id="18436" name="Picture 4" descr="j0400948"/>
          <p:cNvPicPr>
            <a:picLocks noChangeAspect="1" noChangeArrowheads="1"/>
          </p:cNvPicPr>
          <p:nvPr/>
        </p:nvPicPr>
        <p:blipFill>
          <a:blip r:embed="rId3" cstate="print"/>
          <a:srcRect/>
          <a:stretch>
            <a:fillRect/>
          </a:stretch>
        </p:blipFill>
        <p:spPr bwMode="auto">
          <a:xfrm rot="-788216">
            <a:off x="5715000" y="3352800"/>
            <a:ext cx="1573213" cy="2359025"/>
          </a:xfrm>
          <a:prstGeom prst="rect">
            <a:avLst/>
          </a:prstGeom>
          <a:noFill/>
          <a:ln w="57150">
            <a:solidFill>
              <a:schemeClr val="tx1"/>
            </a:solidFill>
            <a:miter lim="800000"/>
            <a:headEnd/>
            <a:tailEnd/>
          </a:ln>
        </p:spPr>
      </p:pic>
      <p:pic>
        <p:nvPicPr>
          <p:cNvPr id="18437" name="Picture 5" descr="j0401288"/>
          <p:cNvPicPr>
            <a:picLocks noChangeAspect="1" noChangeArrowheads="1"/>
          </p:cNvPicPr>
          <p:nvPr/>
        </p:nvPicPr>
        <p:blipFill>
          <a:blip r:embed="rId4" cstate="print"/>
          <a:srcRect/>
          <a:stretch>
            <a:fillRect/>
          </a:stretch>
        </p:blipFill>
        <p:spPr bwMode="auto">
          <a:xfrm rot="1288377">
            <a:off x="5562600" y="1676400"/>
            <a:ext cx="2447925" cy="1631950"/>
          </a:xfrm>
          <a:prstGeom prst="rect">
            <a:avLst/>
          </a:prstGeom>
          <a:noFill/>
          <a:ln w="57150">
            <a:solidFill>
              <a:schemeClr val="tx1"/>
            </a:solid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June 8, 2010</a:t>
            </a:r>
          </a:p>
        </p:txBody>
      </p:sp>
      <p:sp>
        <p:nvSpPr>
          <p:cNvPr id="7" name="Slide Number Placeholder 5"/>
          <p:cNvSpPr>
            <a:spLocks noGrp="1"/>
          </p:cNvSpPr>
          <p:nvPr>
            <p:ph type="sldNum" sz="quarter" idx="12"/>
          </p:nvPr>
        </p:nvSpPr>
        <p:spPr/>
        <p:txBody>
          <a:bodyPr/>
          <a:lstStyle/>
          <a:p>
            <a:fld id="{33640AA3-CB24-4193-8BB7-55FC17700D21}" type="slidenum">
              <a:rPr lang="en-US"/>
              <a:pPr/>
              <a:t>23</a:t>
            </a:fld>
            <a:endParaRPr lang="en-US"/>
          </a:p>
        </p:txBody>
      </p:sp>
      <p:sp>
        <p:nvSpPr>
          <p:cNvPr id="19458" name="Rectangle 2"/>
          <p:cNvSpPr>
            <a:spLocks noGrp="1" noChangeArrowheads="1"/>
          </p:cNvSpPr>
          <p:nvPr>
            <p:ph type="title"/>
          </p:nvPr>
        </p:nvSpPr>
        <p:spPr/>
        <p:txBody>
          <a:bodyPr/>
          <a:lstStyle/>
          <a:p>
            <a:r>
              <a:rPr lang="en-US" sz="2000"/>
              <a:t>Enter ‘Management’</a:t>
            </a:r>
          </a:p>
        </p:txBody>
      </p:sp>
      <p:sp>
        <p:nvSpPr>
          <p:cNvPr id="19459" name="Rectangle 3" descr="Making Every Day Count logo"/>
          <p:cNvSpPr>
            <a:spLocks noGrp="1" noChangeArrowheads="1"/>
          </p:cNvSpPr>
          <p:nvPr>
            <p:ph type="body" idx="1"/>
          </p:nvPr>
        </p:nvSpPr>
        <p:spPr/>
        <p:txBody>
          <a:bodyPr/>
          <a:lstStyle/>
          <a:p>
            <a:r>
              <a:rPr lang="en-US"/>
              <a:t>SES corps agreed to ‘walk the talk’</a:t>
            </a:r>
          </a:p>
          <a:p>
            <a:pPr lvl="1"/>
            <a:r>
              <a:rPr lang="en-US"/>
              <a:t>100% training goal</a:t>
            </a:r>
          </a:p>
          <a:p>
            <a:pPr lvl="1"/>
            <a:r>
              <a:rPr lang="en-US"/>
              <a:t>Certification expected</a:t>
            </a:r>
          </a:p>
          <a:p>
            <a:r>
              <a:rPr lang="en-US"/>
              <a:t>Reorganized program</a:t>
            </a:r>
          </a:p>
          <a:p>
            <a:pPr lvl="1"/>
            <a:r>
              <a:rPr lang="en-US"/>
              <a:t>Centralized  </a:t>
            </a:r>
          </a:p>
          <a:p>
            <a:pPr lvl="1"/>
            <a:r>
              <a:rPr lang="en-US"/>
              <a:t>Under supportive chain of command</a:t>
            </a:r>
          </a:p>
          <a:p>
            <a:r>
              <a:rPr lang="en-US"/>
              <a:t>Stabilized program manager position</a:t>
            </a:r>
          </a:p>
          <a:p>
            <a:r>
              <a:rPr lang="en-US"/>
              <a:t>Established corporate level metrics</a:t>
            </a:r>
          </a:p>
          <a:p>
            <a:pPr lvl="1"/>
            <a:r>
              <a:rPr lang="en-US"/>
              <a:t>Balanced Score Card</a:t>
            </a:r>
          </a:p>
          <a:p>
            <a:pPr lvl="1"/>
            <a:r>
              <a:rPr lang="en-US"/>
              <a:t>Training =&gt; Certification</a:t>
            </a:r>
          </a:p>
          <a:p>
            <a:pPr lvl="1"/>
            <a:r>
              <a:rPr lang="en-US"/>
              <a:t>Benefits</a:t>
            </a:r>
          </a:p>
          <a:p>
            <a:endParaRPr lang="en-US"/>
          </a:p>
        </p:txBody>
      </p:sp>
      <p:pic>
        <p:nvPicPr>
          <p:cNvPr id="19460" name="Picture 4" descr="j0434822"/>
          <p:cNvPicPr>
            <a:picLocks noChangeAspect="1" noChangeArrowheads="1"/>
          </p:cNvPicPr>
          <p:nvPr/>
        </p:nvPicPr>
        <p:blipFill>
          <a:blip r:embed="rId3" cstate="print"/>
          <a:srcRect/>
          <a:stretch>
            <a:fillRect/>
          </a:stretch>
        </p:blipFill>
        <p:spPr bwMode="auto">
          <a:xfrm>
            <a:off x="6248400" y="3886200"/>
            <a:ext cx="2435225" cy="2435225"/>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June 8, 2010</a:t>
            </a:r>
          </a:p>
        </p:txBody>
      </p:sp>
      <p:sp>
        <p:nvSpPr>
          <p:cNvPr id="12" name="Slide Number Placeholder 5"/>
          <p:cNvSpPr>
            <a:spLocks noGrp="1"/>
          </p:cNvSpPr>
          <p:nvPr>
            <p:ph type="sldNum" sz="quarter" idx="12"/>
          </p:nvPr>
        </p:nvSpPr>
        <p:spPr/>
        <p:txBody>
          <a:bodyPr/>
          <a:lstStyle/>
          <a:p>
            <a:fld id="{5F5054C0-847C-442D-A261-86492449CEA2}" type="slidenum">
              <a:rPr lang="en-US"/>
              <a:pPr/>
              <a:t>24</a:t>
            </a:fld>
            <a:endParaRPr lang="en-US"/>
          </a:p>
        </p:txBody>
      </p:sp>
      <p:sp>
        <p:nvSpPr>
          <p:cNvPr id="20482" name="Rectangle 2"/>
          <p:cNvSpPr>
            <a:spLocks noGrp="1" noChangeArrowheads="1"/>
          </p:cNvSpPr>
          <p:nvPr>
            <p:ph type="title"/>
          </p:nvPr>
        </p:nvSpPr>
        <p:spPr/>
        <p:txBody>
          <a:bodyPr/>
          <a:lstStyle/>
          <a:p>
            <a:r>
              <a:rPr lang="en-US" sz="2000"/>
              <a:t>Show Results</a:t>
            </a:r>
          </a:p>
        </p:txBody>
      </p:sp>
      <p:sp>
        <p:nvSpPr>
          <p:cNvPr id="20483" name="Rectangle 3" descr="Making Every Day Count logo"/>
          <p:cNvSpPr>
            <a:spLocks noGrp="1" noChangeArrowheads="1"/>
          </p:cNvSpPr>
          <p:nvPr>
            <p:ph type="body" idx="1"/>
          </p:nvPr>
        </p:nvSpPr>
        <p:spPr/>
        <p:txBody>
          <a:bodyPr/>
          <a:lstStyle/>
          <a:p>
            <a:r>
              <a:rPr lang="en-US"/>
              <a:t>A few key projects in supportive environments</a:t>
            </a:r>
          </a:p>
          <a:p>
            <a:pPr lvl="1"/>
            <a:r>
              <a:rPr lang="en-US"/>
              <a:t>DFAS Audit</a:t>
            </a:r>
          </a:p>
          <a:p>
            <a:pPr lvl="1"/>
            <a:r>
              <a:rPr lang="en-US"/>
              <a:t>Commercial Payments</a:t>
            </a:r>
          </a:p>
          <a:p>
            <a:pPr lvl="1"/>
            <a:r>
              <a:rPr lang="en-US"/>
              <a:t>21 Day Reporting</a:t>
            </a:r>
          </a:p>
          <a:p>
            <a:pPr lvl="1"/>
            <a:r>
              <a:rPr lang="en-US"/>
              <a:t>DSR</a:t>
            </a:r>
          </a:p>
        </p:txBody>
      </p:sp>
      <p:pic>
        <p:nvPicPr>
          <p:cNvPr id="20484" name="Picture 4" descr="j0314325"/>
          <p:cNvPicPr>
            <a:picLocks noChangeAspect="1" noChangeArrowheads="1"/>
          </p:cNvPicPr>
          <p:nvPr/>
        </p:nvPicPr>
        <p:blipFill>
          <a:blip r:embed="rId4" cstate="print"/>
          <a:srcRect/>
          <a:stretch>
            <a:fillRect/>
          </a:stretch>
        </p:blipFill>
        <p:spPr bwMode="auto">
          <a:xfrm>
            <a:off x="6400800" y="4953000"/>
            <a:ext cx="927100" cy="1298575"/>
          </a:xfrm>
          <a:prstGeom prst="rect">
            <a:avLst/>
          </a:prstGeom>
          <a:noFill/>
        </p:spPr>
      </p:pic>
      <p:grpSp>
        <p:nvGrpSpPr>
          <p:cNvPr id="2" name="Group 5"/>
          <p:cNvGrpSpPr>
            <a:grpSpLocks/>
          </p:cNvGrpSpPr>
          <p:nvPr/>
        </p:nvGrpSpPr>
        <p:grpSpPr bwMode="auto">
          <a:xfrm>
            <a:off x="533400" y="3200400"/>
            <a:ext cx="4113213" cy="2466975"/>
            <a:chOff x="155" y="603"/>
            <a:chExt cx="2591" cy="1554"/>
          </a:xfrm>
        </p:grpSpPr>
        <p:graphicFrame>
          <p:nvGraphicFramePr>
            <p:cNvPr id="20486" name="Object 6"/>
            <p:cNvGraphicFramePr>
              <a:graphicFrameLocks noChangeAspect="1"/>
            </p:cNvGraphicFramePr>
            <p:nvPr/>
          </p:nvGraphicFramePr>
          <p:xfrm>
            <a:off x="155" y="847"/>
            <a:ext cx="2591" cy="1310"/>
          </p:xfrm>
          <a:graphic>
            <a:graphicData uri="http://schemas.openxmlformats.org/presentationml/2006/ole">
              <p:oleObj spid="_x0000_s79875" name="Chart" r:id="rId5" imgW="7781897" imgH="3933952" progId="MSGraph.Chart.8">
                <p:embed followColorScheme="full"/>
              </p:oleObj>
            </a:graphicData>
          </a:graphic>
        </p:graphicFrame>
        <p:sp>
          <p:nvSpPr>
            <p:cNvPr id="20487" name="Rectangle 7"/>
            <p:cNvSpPr>
              <a:spLocks noChangeArrowheads="1"/>
            </p:cNvSpPr>
            <p:nvPr/>
          </p:nvSpPr>
          <p:spPr bwMode="auto">
            <a:xfrm>
              <a:off x="505" y="603"/>
              <a:ext cx="1488" cy="246"/>
            </a:xfrm>
            <a:prstGeom prst="rect">
              <a:avLst/>
            </a:prstGeom>
            <a:noFill/>
            <a:ln w="9525">
              <a:noFill/>
              <a:miter lim="800000"/>
              <a:headEnd/>
              <a:tailEnd/>
            </a:ln>
            <a:effectLst/>
          </p:spPr>
          <p:txBody>
            <a:bodyPr/>
            <a:lstStyle/>
            <a:p>
              <a:pPr marL="419100" indent="-419100" algn="ctr" eaLnBrk="1" hangingPunct="1">
                <a:spcBef>
                  <a:spcPct val="20000"/>
                </a:spcBef>
                <a:buClr>
                  <a:srgbClr val="000066"/>
                </a:buClr>
                <a:buFont typeface="Wingdings 2" pitchFamily="18" charset="2"/>
                <a:buNone/>
              </a:pPr>
              <a:r>
                <a:rPr lang="en-US" sz="1600">
                  <a:solidFill>
                    <a:srgbClr val="000099"/>
                  </a:solidFill>
                </a:rPr>
                <a:t>Disbursement Rejects</a:t>
              </a:r>
            </a:p>
            <a:p>
              <a:pPr marL="419100" indent="-419100" eaLnBrk="1" hangingPunct="1">
                <a:spcBef>
                  <a:spcPct val="20000"/>
                </a:spcBef>
                <a:buClr>
                  <a:srgbClr val="000066"/>
                </a:buClr>
                <a:buFont typeface="Wingdings 2" pitchFamily="18" charset="2"/>
                <a:buChar char=""/>
              </a:pPr>
              <a:endParaRPr lang="en-US" sz="1600">
                <a:solidFill>
                  <a:srgbClr val="000099"/>
                </a:solidFill>
              </a:endParaRPr>
            </a:p>
          </p:txBody>
        </p:sp>
      </p:grpSp>
      <p:graphicFrame>
        <p:nvGraphicFramePr>
          <p:cNvPr id="20488" name="Object 8"/>
          <p:cNvGraphicFramePr>
            <a:graphicFrameLocks noChangeAspect="1"/>
          </p:cNvGraphicFramePr>
          <p:nvPr/>
        </p:nvGraphicFramePr>
        <p:xfrm>
          <a:off x="4876800" y="2057400"/>
          <a:ext cx="3871913" cy="2647950"/>
        </p:xfrm>
        <a:graphic>
          <a:graphicData uri="http://schemas.openxmlformats.org/presentationml/2006/ole">
            <p:oleObj spid="_x0000_s79874" name="Worksheet" r:id="rId6" imgW="8677379" imgH="5933904" progId="Excel.Sheet.8">
              <p:embed/>
            </p:oleObj>
          </a:graphicData>
        </a:graphic>
      </p:graphicFrame>
      <p:sp>
        <p:nvSpPr>
          <p:cNvPr id="20489" name="Rectangle 9"/>
          <p:cNvSpPr>
            <a:spLocks noChangeArrowheads="1"/>
          </p:cNvSpPr>
          <p:nvPr/>
        </p:nvSpPr>
        <p:spPr bwMode="auto">
          <a:xfrm>
            <a:off x="5821363" y="1592263"/>
            <a:ext cx="2362200" cy="390525"/>
          </a:xfrm>
          <a:prstGeom prst="rect">
            <a:avLst/>
          </a:prstGeom>
          <a:noFill/>
          <a:ln w="9525">
            <a:noFill/>
            <a:miter lim="800000"/>
            <a:headEnd/>
            <a:tailEnd/>
          </a:ln>
          <a:effectLst/>
        </p:spPr>
        <p:txBody>
          <a:bodyPr/>
          <a:lstStyle/>
          <a:p>
            <a:pPr marL="419100" indent="-419100" algn="ctr" eaLnBrk="1" hangingPunct="1">
              <a:spcBef>
                <a:spcPct val="20000"/>
              </a:spcBef>
              <a:buClr>
                <a:srgbClr val="000066"/>
              </a:buClr>
              <a:buFont typeface="Wingdings 2" pitchFamily="18" charset="2"/>
              <a:buNone/>
            </a:pPr>
            <a:r>
              <a:rPr lang="en-US" sz="1600">
                <a:solidFill>
                  <a:srgbClr val="000099"/>
                </a:solidFill>
              </a:rPr>
              <a:t>Direct System</a:t>
            </a:r>
          </a:p>
          <a:p>
            <a:pPr marL="419100" indent="-419100" algn="ctr" eaLnBrk="1" hangingPunct="1">
              <a:spcBef>
                <a:spcPct val="20000"/>
              </a:spcBef>
              <a:buClr>
                <a:srgbClr val="000066"/>
              </a:buClr>
              <a:buFont typeface="Wingdings 2" pitchFamily="18" charset="2"/>
              <a:buNone/>
            </a:pPr>
            <a:r>
              <a:rPr lang="en-US" sz="1600">
                <a:solidFill>
                  <a:srgbClr val="000099"/>
                </a:solidFill>
              </a:rPr>
              <a:t>Reimbursement</a:t>
            </a:r>
          </a:p>
          <a:p>
            <a:pPr marL="419100" indent="-419100" eaLnBrk="1" hangingPunct="1">
              <a:spcBef>
                <a:spcPct val="20000"/>
              </a:spcBef>
              <a:buClr>
                <a:srgbClr val="000066"/>
              </a:buClr>
              <a:buFont typeface="Wingdings 2" pitchFamily="18" charset="2"/>
              <a:buChar char=""/>
            </a:pPr>
            <a:endParaRPr lang="en-US" sz="1600">
              <a:solidFill>
                <a:srgbClr val="000099"/>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June 8, 2010</a:t>
            </a:r>
          </a:p>
        </p:txBody>
      </p:sp>
      <p:sp>
        <p:nvSpPr>
          <p:cNvPr id="13" name="Slide Number Placeholder 5"/>
          <p:cNvSpPr>
            <a:spLocks noGrp="1"/>
          </p:cNvSpPr>
          <p:nvPr>
            <p:ph type="sldNum" sz="quarter" idx="12"/>
          </p:nvPr>
        </p:nvSpPr>
        <p:spPr/>
        <p:txBody>
          <a:bodyPr/>
          <a:lstStyle/>
          <a:p>
            <a:fld id="{A78BEBC0-F359-46BA-8671-0E7401F30B74}" type="slidenum">
              <a:rPr lang="en-US"/>
              <a:pPr/>
              <a:t>25</a:t>
            </a:fld>
            <a:endParaRPr lang="en-US"/>
          </a:p>
        </p:txBody>
      </p:sp>
      <p:pic>
        <p:nvPicPr>
          <p:cNvPr id="23670" name="Picture 118" descr="j0422246"/>
          <p:cNvPicPr>
            <a:picLocks noChangeAspect="1" noChangeArrowheads="1"/>
          </p:cNvPicPr>
          <p:nvPr/>
        </p:nvPicPr>
        <p:blipFill>
          <a:blip r:embed="rId4" cstate="print"/>
          <a:srcRect/>
          <a:stretch>
            <a:fillRect/>
          </a:stretch>
        </p:blipFill>
        <p:spPr bwMode="auto">
          <a:xfrm>
            <a:off x="6254750" y="1143000"/>
            <a:ext cx="2279650" cy="3429000"/>
          </a:xfrm>
          <a:prstGeom prst="rect">
            <a:avLst/>
          </a:prstGeom>
          <a:noFill/>
          <a:ln w="57150">
            <a:solidFill>
              <a:schemeClr val="tx1"/>
            </a:solidFill>
            <a:miter lim="800000"/>
            <a:headEnd/>
            <a:tailEnd/>
          </a:ln>
        </p:spPr>
      </p:pic>
      <p:pic>
        <p:nvPicPr>
          <p:cNvPr id="23668" name="Picture 116" descr="BB_TrainandCert"/>
          <p:cNvPicPr>
            <a:picLocks noChangeAspect="1" noChangeArrowheads="1"/>
          </p:cNvPicPr>
          <p:nvPr/>
        </p:nvPicPr>
        <p:blipFill>
          <a:blip r:embed="rId5" cstate="print"/>
          <a:srcRect/>
          <a:stretch>
            <a:fillRect/>
          </a:stretch>
        </p:blipFill>
        <p:spPr bwMode="auto">
          <a:xfrm>
            <a:off x="990600" y="1447800"/>
            <a:ext cx="3962400" cy="2971800"/>
          </a:xfrm>
          <a:prstGeom prst="rect">
            <a:avLst/>
          </a:prstGeom>
          <a:noFill/>
          <a:ln w="28575">
            <a:solidFill>
              <a:schemeClr val="tx1"/>
            </a:solidFill>
            <a:miter lim="800000"/>
            <a:headEnd/>
            <a:tailEnd/>
          </a:ln>
        </p:spPr>
      </p:pic>
      <p:sp>
        <p:nvSpPr>
          <p:cNvPr id="23554" name="Rectangle 2"/>
          <p:cNvSpPr>
            <a:spLocks noGrp="1" noChangeArrowheads="1"/>
          </p:cNvSpPr>
          <p:nvPr>
            <p:ph type="title"/>
          </p:nvPr>
        </p:nvSpPr>
        <p:spPr/>
        <p:txBody>
          <a:bodyPr/>
          <a:lstStyle/>
          <a:p>
            <a:r>
              <a:rPr lang="en-US" sz="2000"/>
              <a:t>Accountability</a:t>
            </a:r>
          </a:p>
        </p:txBody>
      </p:sp>
      <p:grpSp>
        <p:nvGrpSpPr>
          <p:cNvPr id="2" name="Group 9"/>
          <p:cNvGrpSpPr>
            <a:grpSpLocks/>
          </p:cNvGrpSpPr>
          <p:nvPr/>
        </p:nvGrpSpPr>
        <p:grpSpPr bwMode="auto">
          <a:xfrm>
            <a:off x="3505200" y="3276600"/>
            <a:ext cx="4648200" cy="3200400"/>
            <a:chOff x="0" y="576"/>
            <a:chExt cx="5760" cy="3360"/>
          </a:xfrm>
        </p:grpSpPr>
        <p:graphicFrame>
          <p:nvGraphicFramePr>
            <p:cNvPr id="23556" name="Object 4"/>
            <p:cNvGraphicFramePr>
              <a:graphicFrameLocks noChangeAspect="1"/>
            </p:cNvGraphicFramePr>
            <p:nvPr/>
          </p:nvGraphicFramePr>
          <p:xfrm>
            <a:off x="1152" y="576"/>
            <a:ext cx="3408" cy="1632"/>
          </p:xfrm>
          <a:graphic>
            <a:graphicData uri="http://schemas.openxmlformats.org/presentationml/2006/ole">
              <p:oleObj spid="_x0000_s80898" name="Chart" r:id="rId6" imgW="4676851" imgH="2466874" progId="Excel.Chart.8">
                <p:embed/>
              </p:oleObj>
            </a:graphicData>
          </a:graphic>
        </p:graphicFrame>
        <p:graphicFrame>
          <p:nvGraphicFramePr>
            <p:cNvPr id="23557" name="Object 5"/>
            <p:cNvGraphicFramePr>
              <a:graphicFrameLocks noChangeAspect="1"/>
            </p:cNvGraphicFramePr>
            <p:nvPr/>
          </p:nvGraphicFramePr>
          <p:xfrm>
            <a:off x="0" y="2304"/>
            <a:ext cx="1872" cy="1200"/>
          </p:xfrm>
          <a:graphic>
            <a:graphicData uri="http://schemas.openxmlformats.org/presentationml/2006/ole">
              <p:oleObj spid="_x0000_s80899" name="Chart" r:id="rId7" imgW="4876800" imgH="2790867" progId="Excel.Chart.8">
                <p:embed/>
              </p:oleObj>
            </a:graphicData>
          </a:graphic>
        </p:graphicFrame>
        <p:graphicFrame>
          <p:nvGraphicFramePr>
            <p:cNvPr id="23558" name="Object 6"/>
            <p:cNvGraphicFramePr>
              <a:graphicFrameLocks noChangeAspect="1"/>
            </p:cNvGraphicFramePr>
            <p:nvPr/>
          </p:nvGraphicFramePr>
          <p:xfrm>
            <a:off x="1887" y="2304"/>
            <a:ext cx="1953" cy="1200"/>
          </p:xfrm>
          <a:graphic>
            <a:graphicData uri="http://schemas.openxmlformats.org/presentationml/2006/ole">
              <p:oleObj spid="_x0000_s80900" name="Chart" r:id="rId8" imgW="4676851" imgH="3324168" progId="Excel.Chart.8">
                <p:embed/>
              </p:oleObj>
            </a:graphicData>
          </a:graphic>
        </p:graphicFrame>
        <p:graphicFrame>
          <p:nvGraphicFramePr>
            <p:cNvPr id="23559" name="Object 7"/>
            <p:cNvGraphicFramePr>
              <a:graphicFrameLocks noChangeAspect="1"/>
            </p:cNvGraphicFramePr>
            <p:nvPr/>
          </p:nvGraphicFramePr>
          <p:xfrm>
            <a:off x="3840" y="2304"/>
            <a:ext cx="1824" cy="1200"/>
          </p:xfrm>
          <a:graphic>
            <a:graphicData uri="http://schemas.openxmlformats.org/presentationml/2006/ole">
              <p:oleObj spid="_x0000_s80901" name="Chart" r:id="rId9" imgW="4572128" imgH="3343282" progId="Excel.Chart.8">
                <p:embed/>
              </p:oleObj>
            </a:graphicData>
          </a:graphic>
        </p:graphicFrame>
        <p:sp>
          <p:nvSpPr>
            <p:cNvPr id="23560" name="Oval 8"/>
            <p:cNvSpPr>
              <a:spLocks noChangeArrowheads="1"/>
            </p:cNvSpPr>
            <p:nvPr/>
          </p:nvSpPr>
          <p:spPr bwMode="auto">
            <a:xfrm>
              <a:off x="3696" y="2208"/>
              <a:ext cx="2064" cy="1728"/>
            </a:xfrm>
            <a:prstGeom prst="ellipse">
              <a:avLst/>
            </a:prstGeom>
            <a:noFill/>
            <a:ln w="41275">
              <a:solidFill>
                <a:srgbClr val="FF0000"/>
              </a:solidFill>
              <a:miter lim="800000"/>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June 8, 2010</a:t>
            </a:r>
          </a:p>
        </p:txBody>
      </p:sp>
      <p:sp>
        <p:nvSpPr>
          <p:cNvPr id="7" name="Slide Number Placeholder 5"/>
          <p:cNvSpPr>
            <a:spLocks noGrp="1"/>
          </p:cNvSpPr>
          <p:nvPr>
            <p:ph type="sldNum" sz="quarter" idx="12"/>
          </p:nvPr>
        </p:nvSpPr>
        <p:spPr/>
        <p:txBody>
          <a:bodyPr/>
          <a:lstStyle/>
          <a:p>
            <a:fld id="{6F7AFC27-0A53-4E72-A8B0-6A8D3BFCBB1A}" type="slidenum">
              <a:rPr lang="en-US"/>
              <a:pPr/>
              <a:t>26</a:t>
            </a:fld>
            <a:endParaRPr lang="en-US"/>
          </a:p>
        </p:txBody>
      </p:sp>
      <p:sp>
        <p:nvSpPr>
          <p:cNvPr id="21506" name="Rectangle 2"/>
          <p:cNvSpPr>
            <a:spLocks noGrp="1" noChangeArrowheads="1"/>
          </p:cNvSpPr>
          <p:nvPr>
            <p:ph type="title"/>
          </p:nvPr>
        </p:nvSpPr>
        <p:spPr/>
        <p:txBody>
          <a:bodyPr/>
          <a:lstStyle/>
          <a:p>
            <a:r>
              <a:rPr lang="en-US" sz="2000"/>
              <a:t>Momentum</a:t>
            </a:r>
          </a:p>
        </p:txBody>
      </p:sp>
      <p:sp>
        <p:nvSpPr>
          <p:cNvPr id="21507" name="Rectangle 3" descr="Making Every Day Count logo"/>
          <p:cNvSpPr>
            <a:spLocks noGrp="1" noChangeArrowheads="1"/>
          </p:cNvSpPr>
          <p:nvPr>
            <p:ph type="body" idx="1"/>
          </p:nvPr>
        </p:nvSpPr>
        <p:spPr/>
        <p:txBody>
          <a:bodyPr/>
          <a:lstStyle/>
          <a:p>
            <a:r>
              <a:rPr lang="en-US"/>
              <a:t>Early successes feed further opportunities</a:t>
            </a:r>
          </a:p>
          <a:p>
            <a:r>
              <a:rPr lang="en-US"/>
              <a:t>Marketing and Communications make Lean6 part of the vocabulary</a:t>
            </a:r>
          </a:p>
          <a:p>
            <a:r>
              <a:rPr lang="en-US"/>
              <a:t>Leadership support</a:t>
            </a:r>
          </a:p>
          <a:p>
            <a:pPr lvl="1"/>
            <a:r>
              <a:rPr lang="en-US"/>
              <a:t>Agency Director trumpets support/successes</a:t>
            </a:r>
          </a:p>
          <a:p>
            <a:pPr lvl="1"/>
            <a:r>
              <a:rPr lang="en-US"/>
              <a:t>Supervisor’s forum dedicated to Lean6</a:t>
            </a:r>
          </a:p>
          <a:p>
            <a:pPr lvl="1"/>
            <a:r>
              <a:rPr lang="en-US"/>
              <a:t>Lean6 element included in performance plans for supervisors</a:t>
            </a:r>
          </a:p>
          <a:p>
            <a:pPr lvl="1"/>
            <a:r>
              <a:rPr lang="en-US"/>
              <a:t>Developmental assignments</a:t>
            </a:r>
          </a:p>
        </p:txBody>
      </p:sp>
      <p:pic>
        <p:nvPicPr>
          <p:cNvPr id="21508" name="Picture 4" descr="j0400295"/>
          <p:cNvPicPr>
            <a:picLocks noChangeAspect="1" noChangeArrowheads="1"/>
          </p:cNvPicPr>
          <p:nvPr/>
        </p:nvPicPr>
        <p:blipFill>
          <a:blip r:embed="rId3" cstate="print"/>
          <a:srcRect/>
          <a:stretch>
            <a:fillRect/>
          </a:stretch>
        </p:blipFill>
        <p:spPr bwMode="auto">
          <a:xfrm>
            <a:off x="5029200" y="3856038"/>
            <a:ext cx="3657600" cy="2414587"/>
          </a:xfrm>
          <a:prstGeom prst="rect">
            <a:avLst/>
          </a:prstGeom>
          <a:noFill/>
          <a:ln w="57150">
            <a:solidFill>
              <a:schemeClr val="tx1"/>
            </a:solid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June 8, 2010</a:t>
            </a:r>
          </a:p>
        </p:txBody>
      </p:sp>
      <p:sp>
        <p:nvSpPr>
          <p:cNvPr id="13" name="Slide Number Placeholder 5"/>
          <p:cNvSpPr>
            <a:spLocks noGrp="1"/>
          </p:cNvSpPr>
          <p:nvPr>
            <p:ph type="sldNum" sz="quarter" idx="12"/>
          </p:nvPr>
        </p:nvSpPr>
        <p:spPr/>
        <p:txBody>
          <a:bodyPr/>
          <a:lstStyle/>
          <a:p>
            <a:fld id="{DF8D8154-3DF0-48D7-A4B2-BDDBA2BA9020}" type="slidenum">
              <a:rPr lang="en-US"/>
              <a:pPr/>
              <a:t>27</a:t>
            </a:fld>
            <a:endParaRPr lang="en-US"/>
          </a:p>
        </p:txBody>
      </p:sp>
      <p:sp>
        <p:nvSpPr>
          <p:cNvPr id="24578" name="Rectangle 2"/>
          <p:cNvSpPr>
            <a:spLocks noGrp="1" noChangeArrowheads="1"/>
          </p:cNvSpPr>
          <p:nvPr>
            <p:ph type="title"/>
          </p:nvPr>
        </p:nvSpPr>
        <p:spPr/>
        <p:txBody>
          <a:bodyPr/>
          <a:lstStyle/>
          <a:p>
            <a:r>
              <a:rPr lang="en-US" sz="2000"/>
              <a:t>Credibility</a:t>
            </a:r>
          </a:p>
        </p:txBody>
      </p:sp>
      <p:sp>
        <p:nvSpPr>
          <p:cNvPr id="24579" name="Rectangle 3" descr="Making Every Day Count logo"/>
          <p:cNvSpPr>
            <a:spLocks noGrp="1" noChangeArrowheads="1"/>
          </p:cNvSpPr>
          <p:nvPr>
            <p:ph type="body" idx="1"/>
          </p:nvPr>
        </p:nvSpPr>
        <p:spPr/>
        <p:txBody>
          <a:bodyPr/>
          <a:lstStyle/>
          <a:p>
            <a:endParaRPr lang="en-US"/>
          </a:p>
        </p:txBody>
      </p:sp>
      <p:graphicFrame>
        <p:nvGraphicFramePr>
          <p:cNvPr id="24599" name="Object 23"/>
          <p:cNvGraphicFramePr>
            <a:graphicFrameLocks noChangeAspect="1"/>
          </p:cNvGraphicFramePr>
          <p:nvPr/>
        </p:nvGraphicFramePr>
        <p:xfrm>
          <a:off x="384175" y="1035050"/>
          <a:ext cx="8385175" cy="4878388"/>
        </p:xfrm>
        <a:graphic>
          <a:graphicData uri="http://schemas.openxmlformats.org/presentationml/2006/ole">
            <p:oleObj spid="_x0000_s81922" name="Chart" r:id="rId4" imgW="6057852" imgH="3524290" progId="Excel.Chart.8">
              <p:embed/>
            </p:oleObj>
          </a:graphicData>
        </a:graphic>
      </p:graphicFrame>
      <p:sp>
        <p:nvSpPr>
          <p:cNvPr id="24600" name="AutoShape 24"/>
          <p:cNvSpPr>
            <a:spLocks noChangeArrowheads="1"/>
          </p:cNvSpPr>
          <p:nvPr/>
        </p:nvSpPr>
        <p:spPr bwMode="auto">
          <a:xfrm>
            <a:off x="1168400" y="2438400"/>
            <a:ext cx="1460500" cy="1117600"/>
          </a:xfrm>
          <a:prstGeom prst="irregularSeal2">
            <a:avLst/>
          </a:prstGeom>
          <a:solidFill>
            <a:srgbClr val="00FF00"/>
          </a:solidFill>
          <a:ln w="9525" algn="ctr">
            <a:solidFill>
              <a:schemeClr val="tx1"/>
            </a:solidFill>
            <a:miter lim="800000"/>
            <a:headEnd/>
            <a:tailEnd/>
          </a:ln>
          <a:effectLst/>
        </p:spPr>
        <p:txBody>
          <a:bodyPr wrap="none" anchor="ctr"/>
          <a:lstStyle/>
          <a:p>
            <a:pPr algn="ctr" eaLnBrk="1" hangingPunct="1"/>
            <a:r>
              <a:rPr lang="en-US" sz="1000" b="1">
                <a:latin typeface="Tahoma" pitchFamily="34" charset="0"/>
              </a:rPr>
              <a:t>Senior Leaders</a:t>
            </a:r>
          </a:p>
          <a:p>
            <a:pPr algn="ctr" eaLnBrk="1" hangingPunct="1"/>
            <a:r>
              <a:rPr lang="en-US" sz="1000" b="1">
                <a:latin typeface="Tahoma" pitchFamily="34" charset="0"/>
              </a:rPr>
              <a:t> Green Belts </a:t>
            </a:r>
          </a:p>
          <a:p>
            <a:pPr algn="ctr" eaLnBrk="1" hangingPunct="1"/>
            <a:r>
              <a:rPr lang="en-US" sz="1000" b="1">
                <a:latin typeface="Tahoma" pitchFamily="34" charset="0"/>
              </a:rPr>
              <a:t>Trained</a:t>
            </a:r>
          </a:p>
        </p:txBody>
      </p:sp>
      <p:sp>
        <p:nvSpPr>
          <p:cNvPr id="24601" name="AutoShape 25"/>
          <p:cNvSpPr>
            <a:spLocks noChangeArrowheads="1"/>
          </p:cNvSpPr>
          <p:nvPr/>
        </p:nvSpPr>
        <p:spPr bwMode="auto">
          <a:xfrm>
            <a:off x="2184400" y="3314700"/>
            <a:ext cx="1422400" cy="596900"/>
          </a:xfrm>
          <a:prstGeom prst="ellipseRibbon2">
            <a:avLst>
              <a:gd name="adj1" fmla="val 25000"/>
              <a:gd name="adj2" fmla="val 50000"/>
              <a:gd name="adj3" fmla="val 12500"/>
            </a:avLst>
          </a:prstGeom>
          <a:solidFill>
            <a:srgbClr val="CCFFCC"/>
          </a:solidFill>
          <a:ln w="9525">
            <a:solidFill>
              <a:schemeClr val="tx1"/>
            </a:solidFill>
            <a:round/>
            <a:headEnd/>
            <a:tailEnd/>
          </a:ln>
          <a:effectLst/>
        </p:spPr>
        <p:txBody>
          <a:bodyPr wrap="none" anchor="ctr"/>
          <a:lstStyle/>
          <a:p>
            <a:pPr algn="ctr" eaLnBrk="1" hangingPunct="1"/>
            <a:r>
              <a:rPr lang="en-US" sz="1200" b="1">
                <a:latin typeface="Tahoma" pitchFamily="34" charset="0"/>
              </a:rPr>
              <a:t>First SES</a:t>
            </a:r>
          </a:p>
          <a:p>
            <a:pPr algn="ctr" eaLnBrk="1" hangingPunct="1"/>
            <a:r>
              <a:rPr lang="en-US" sz="1200" b="1">
                <a:latin typeface="Tahoma" pitchFamily="34" charset="0"/>
              </a:rPr>
              <a:t>Certified</a:t>
            </a:r>
          </a:p>
        </p:txBody>
      </p:sp>
      <p:sp>
        <p:nvSpPr>
          <p:cNvPr id="24602" name="AutoShape 26"/>
          <p:cNvSpPr>
            <a:spLocks noChangeArrowheads="1"/>
          </p:cNvSpPr>
          <p:nvPr/>
        </p:nvSpPr>
        <p:spPr bwMode="auto">
          <a:xfrm>
            <a:off x="6299200" y="1663700"/>
            <a:ext cx="1282700" cy="977900"/>
          </a:xfrm>
          <a:prstGeom prst="cloudCallout">
            <a:avLst>
              <a:gd name="adj1" fmla="val -15347"/>
              <a:gd name="adj2" fmla="val 59579"/>
            </a:avLst>
          </a:prstGeom>
          <a:solidFill>
            <a:srgbClr val="CCFFFF"/>
          </a:solidFill>
          <a:ln w="9525">
            <a:solidFill>
              <a:schemeClr val="tx1"/>
            </a:solidFill>
            <a:round/>
            <a:headEnd/>
            <a:tailEnd/>
          </a:ln>
          <a:effectLst/>
        </p:spPr>
        <p:txBody>
          <a:bodyPr anchor="ctr"/>
          <a:lstStyle/>
          <a:p>
            <a:pPr algn="ctr" eaLnBrk="1" hangingPunct="1"/>
            <a:r>
              <a:rPr lang="en-US" sz="1000" b="1">
                <a:latin typeface="Tahoma" pitchFamily="34" charset="0"/>
              </a:rPr>
              <a:t>GS14/15’s added to Black Belt Rotation</a:t>
            </a:r>
          </a:p>
        </p:txBody>
      </p:sp>
      <p:sp>
        <p:nvSpPr>
          <p:cNvPr id="24603" name="AutoShape 27"/>
          <p:cNvSpPr>
            <a:spLocks noChangeArrowheads="1"/>
          </p:cNvSpPr>
          <p:nvPr/>
        </p:nvSpPr>
        <p:spPr bwMode="auto">
          <a:xfrm>
            <a:off x="5854700" y="2959100"/>
            <a:ext cx="1752600" cy="1219200"/>
          </a:xfrm>
          <a:prstGeom prst="star5">
            <a:avLst/>
          </a:prstGeom>
          <a:solidFill>
            <a:srgbClr val="FFCC99"/>
          </a:solidFill>
          <a:ln w="9525" algn="ctr">
            <a:solidFill>
              <a:schemeClr val="tx1"/>
            </a:solidFill>
            <a:miter lim="800000"/>
            <a:headEnd/>
            <a:tailEnd/>
          </a:ln>
          <a:effectLst/>
        </p:spPr>
        <p:txBody>
          <a:bodyPr wrap="none" anchor="ctr"/>
          <a:lstStyle/>
          <a:p>
            <a:pPr algn="ctr" eaLnBrk="1" hangingPunct="1"/>
            <a:r>
              <a:rPr lang="en-US" sz="1000" b="1">
                <a:latin typeface="Tahoma" pitchFamily="34" charset="0"/>
              </a:rPr>
              <a:t>Supervisors’ Forum</a:t>
            </a:r>
          </a:p>
          <a:p>
            <a:pPr algn="ctr" eaLnBrk="1" hangingPunct="1"/>
            <a:r>
              <a:rPr lang="en-US" sz="1000" b="1">
                <a:latin typeface="Tahoma" pitchFamily="34" charset="0"/>
              </a:rPr>
              <a:t>Focused </a:t>
            </a:r>
          </a:p>
          <a:p>
            <a:pPr algn="ctr" eaLnBrk="1" hangingPunct="1"/>
            <a:r>
              <a:rPr lang="en-US" sz="1000" b="1">
                <a:latin typeface="Tahoma" pitchFamily="34" charset="0"/>
              </a:rPr>
              <a:t>on Lean6</a:t>
            </a:r>
          </a:p>
        </p:txBody>
      </p:sp>
      <p:sp>
        <p:nvSpPr>
          <p:cNvPr id="24604" name="AutoShape 28"/>
          <p:cNvSpPr>
            <a:spLocks noChangeArrowheads="1"/>
          </p:cNvSpPr>
          <p:nvPr/>
        </p:nvSpPr>
        <p:spPr bwMode="auto">
          <a:xfrm>
            <a:off x="4787900" y="2235200"/>
            <a:ext cx="1600200" cy="825500"/>
          </a:xfrm>
          <a:prstGeom prst="star32">
            <a:avLst>
              <a:gd name="adj" fmla="val 37500"/>
            </a:avLst>
          </a:prstGeom>
          <a:solidFill>
            <a:srgbClr val="FFFF99"/>
          </a:solidFill>
          <a:ln w="9525" algn="ctr">
            <a:solidFill>
              <a:schemeClr val="tx1"/>
            </a:solidFill>
            <a:miter lim="800000"/>
            <a:headEnd/>
            <a:tailEnd/>
          </a:ln>
          <a:effectLst/>
        </p:spPr>
        <p:txBody>
          <a:bodyPr wrap="none" anchor="ctr"/>
          <a:lstStyle/>
          <a:p>
            <a:pPr algn="ctr" eaLnBrk="1" hangingPunct="1"/>
            <a:r>
              <a:rPr lang="en-US" sz="1200" b="1">
                <a:latin typeface="Tahoma" pitchFamily="34" charset="0"/>
              </a:rPr>
              <a:t>First SES</a:t>
            </a:r>
          </a:p>
          <a:p>
            <a:pPr algn="ctr" eaLnBrk="1" hangingPunct="1"/>
            <a:r>
              <a:rPr lang="en-US" sz="1200" b="1">
                <a:latin typeface="Tahoma" pitchFamily="34" charset="0"/>
              </a:rPr>
              <a:t>Black Belt </a:t>
            </a:r>
          </a:p>
          <a:p>
            <a:pPr algn="ctr" eaLnBrk="1" hangingPunct="1"/>
            <a:r>
              <a:rPr lang="en-US" sz="1200" b="1">
                <a:latin typeface="Tahoma" pitchFamily="34" charset="0"/>
              </a:rPr>
              <a:t>Certified</a:t>
            </a:r>
          </a:p>
        </p:txBody>
      </p:sp>
      <p:sp>
        <p:nvSpPr>
          <p:cNvPr id="24605" name="Oval 29"/>
          <p:cNvSpPr>
            <a:spLocks noChangeArrowheads="1"/>
          </p:cNvSpPr>
          <p:nvPr/>
        </p:nvSpPr>
        <p:spPr bwMode="auto">
          <a:xfrm>
            <a:off x="3911600" y="3073400"/>
            <a:ext cx="1498600" cy="1016000"/>
          </a:xfrm>
          <a:prstGeom prst="ellipse">
            <a:avLst/>
          </a:prstGeom>
          <a:noFill/>
          <a:ln w="9525" algn="ctr">
            <a:solidFill>
              <a:srgbClr val="800000"/>
            </a:solidFill>
            <a:round/>
            <a:headEnd/>
            <a:tailEnd/>
          </a:ln>
          <a:effectLst/>
        </p:spPr>
        <p:txBody>
          <a:bodyPr wrap="none" anchor="ctr"/>
          <a:lstStyle/>
          <a:p>
            <a:pPr algn="ctr" eaLnBrk="1" hangingPunct="1"/>
            <a:r>
              <a:rPr lang="en-US" sz="1200" b="1">
                <a:latin typeface="Tahoma" pitchFamily="34" charset="0"/>
              </a:rPr>
              <a:t>Increased results</a:t>
            </a:r>
          </a:p>
          <a:p>
            <a:pPr algn="ctr" eaLnBrk="1" hangingPunct="1"/>
            <a:r>
              <a:rPr lang="en-US" sz="1200" b="1">
                <a:latin typeface="Tahoma" pitchFamily="34" charset="0"/>
              </a:rPr>
              <a:t>=</a:t>
            </a:r>
          </a:p>
          <a:p>
            <a:pPr algn="ctr" eaLnBrk="1" hangingPunct="1"/>
            <a:r>
              <a:rPr lang="en-US" sz="1200" b="1">
                <a:latin typeface="Tahoma" pitchFamily="34" charset="0"/>
              </a:rPr>
              <a:t>Increased support</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June 8, 2010</a:t>
            </a:r>
          </a:p>
        </p:txBody>
      </p:sp>
      <p:sp>
        <p:nvSpPr>
          <p:cNvPr id="7" name="Slide Number Placeholder 5"/>
          <p:cNvSpPr>
            <a:spLocks noGrp="1"/>
          </p:cNvSpPr>
          <p:nvPr>
            <p:ph type="sldNum" sz="quarter" idx="12"/>
          </p:nvPr>
        </p:nvSpPr>
        <p:spPr/>
        <p:txBody>
          <a:bodyPr/>
          <a:lstStyle/>
          <a:p>
            <a:fld id="{9611E2BA-F456-4772-86A6-44E97B3A9A42}" type="slidenum">
              <a:rPr lang="en-US"/>
              <a:pPr/>
              <a:t>28</a:t>
            </a:fld>
            <a:endParaRPr lang="en-US"/>
          </a:p>
        </p:txBody>
      </p:sp>
      <p:sp>
        <p:nvSpPr>
          <p:cNvPr id="27650" name="Rectangle 2"/>
          <p:cNvSpPr>
            <a:spLocks noGrp="1" noChangeArrowheads="1"/>
          </p:cNvSpPr>
          <p:nvPr>
            <p:ph type="title"/>
          </p:nvPr>
        </p:nvSpPr>
        <p:spPr/>
        <p:txBody>
          <a:bodyPr/>
          <a:lstStyle/>
          <a:p>
            <a:r>
              <a:rPr lang="en-US" sz="2000"/>
              <a:t>Way Forward</a:t>
            </a:r>
          </a:p>
        </p:txBody>
      </p:sp>
      <p:sp>
        <p:nvSpPr>
          <p:cNvPr id="27651" name="Rectangle 3" descr="Making Every Day Count logo"/>
          <p:cNvSpPr>
            <a:spLocks noGrp="1" noChangeArrowheads="1"/>
          </p:cNvSpPr>
          <p:nvPr>
            <p:ph type="body" idx="1"/>
          </p:nvPr>
        </p:nvSpPr>
        <p:spPr/>
        <p:txBody>
          <a:bodyPr/>
          <a:lstStyle/>
          <a:p>
            <a:r>
              <a:rPr lang="en-US"/>
              <a:t>We’re not done yet</a:t>
            </a:r>
          </a:p>
          <a:p>
            <a:pPr lvl="1"/>
            <a:r>
              <a:rPr lang="en-US"/>
              <a:t>Culture has started the shift</a:t>
            </a:r>
          </a:p>
          <a:p>
            <a:pPr lvl="1"/>
            <a:r>
              <a:rPr lang="en-US"/>
              <a:t>Need to keep it moving </a:t>
            </a:r>
          </a:p>
          <a:p>
            <a:r>
              <a:rPr lang="en-US"/>
              <a:t>May not always be smooth</a:t>
            </a:r>
          </a:p>
          <a:p>
            <a:r>
              <a:rPr lang="en-US"/>
              <a:t>Make it part of the DNA</a:t>
            </a:r>
          </a:p>
          <a:p>
            <a:pPr lvl="1"/>
            <a:r>
              <a:rPr lang="en-US"/>
              <a:t>It’s not something we do</a:t>
            </a:r>
          </a:p>
          <a:p>
            <a:pPr lvl="1"/>
            <a:r>
              <a:rPr lang="en-US"/>
              <a:t>It’s how we think and act</a:t>
            </a:r>
          </a:p>
        </p:txBody>
      </p:sp>
      <p:pic>
        <p:nvPicPr>
          <p:cNvPr id="27652" name="Picture 4" descr="j0427670"/>
          <p:cNvPicPr>
            <a:picLocks noChangeAspect="1" noChangeArrowheads="1"/>
          </p:cNvPicPr>
          <p:nvPr/>
        </p:nvPicPr>
        <p:blipFill>
          <a:blip r:embed="rId3" cstate="print"/>
          <a:srcRect/>
          <a:stretch>
            <a:fillRect/>
          </a:stretch>
        </p:blipFill>
        <p:spPr bwMode="auto">
          <a:xfrm>
            <a:off x="4572000" y="3124200"/>
            <a:ext cx="3810000" cy="2538413"/>
          </a:xfrm>
          <a:prstGeom prst="rect">
            <a:avLst/>
          </a:prstGeom>
          <a:noFill/>
          <a:ln w="38100">
            <a:solidFill>
              <a:schemeClr val="tx1"/>
            </a:solid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June 8, 2010</a:t>
            </a:r>
          </a:p>
        </p:txBody>
      </p:sp>
      <p:sp>
        <p:nvSpPr>
          <p:cNvPr id="9" name="Slide Number Placeholder 5"/>
          <p:cNvSpPr>
            <a:spLocks noGrp="1"/>
          </p:cNvSpPr>
          <p:nvPr>
            <p:ph type="sldNum" sz="quarter" idx="12"/>
          </p:nvPr>
        </p:nvSpPr>
        <p:spPr/>
        <p:txBody>
          <a:bodyPr/>
          <a:lstStyle/>
          <a:p>
            <a:fld id="{A40491C7-2532-4BDD-9D9B-C4D1C1DB8802}" type="slidenum">
              <a:rPr lang="en-US"/>
              <a:pPr/>
              <a:t>29</a:t>
            </a:fld>
            <a:endParaRPr lang="en-US"/>
          </a:p>
        </p:txBody>
      </p:sp>
      <p:sp>
        <p:nvSpPr>
          <p:cNvPr id="28674" name="Rectangle 2"/>
          <p:cNvSpPr>
            <a:spLocks noGrp="1" noChangeArrowheads="1"/>
          </p:cNvSpPr>
          <p:nvPr>
            <p:ph type="title"/>
          </p:nvPr>
        </p:nvSpPr>
        <p:spPr/>
        <p:txBody>
          <a:bodyPr/>
          <a:lstStyle/>
          <a:p>
            <a:r>
              <a:rPr lang="en-US" sz="2000"/>
              <a:t>RECAP</a:t>
            </a:r>
          </a:p>
        </p:txBody>
      </p:sp>
      <p:sp>
        <p:nvSpPr>
          <p:cNvPr id="28675" name="Rectangle 3" descr="Making Every Day Count logo"/>
          <p:cNvSpPr>
            <a:spLocks noGrp="1" noChangeArrowheads="1"/>
          </p:cNvSpPr>
          <p:nvPr>
            <p:ph type="body" idx="1"/>
          </p:nvPr>
        </p:nvSpPr>
        <p:spPr>
          <a:xfrm>
            <a:off x="414338" y="1019175"/>
            <a:ext cx="6748462" cy="5446713"/>
          </a:xfrm>
        </p:spPr>
        <p:txBody>
          <a:bodyPr/>
          <a:lstStyle/>
          <a:p>
            <a:r>
              <a:rPr lang="en-US"/>
              <a:t>Manage change or it will manage you</a:t>
            </a:r>
          </a:p>
          <a:p>
            <a:r>
              <a:rPr lang="en-US"/>
              <a:t>Incorporate ‘Change Management’ into your everyday management</a:t>
            </a:r>
          </a:p>
          <a:p>
            <a:r>
              <a:rPr lang="en-US"/>
              <a:t>Focus on results and outcomes; they are your best change management tools</a:t>
            </a:r>
          </a:p>
          <a:p>
            <a:endParaRPr lang="en-US"/>
          </a:p>
        </p:txBody>
      </p:sp>
      <p:grpSp>
        <p:nvGrpSpPr>
          <p:cNvPr id="2" name="Group 4"/>
          <p:cNvGrpSpPr>
            <a:grpSpLocks/>
          </p:cNvGrpSpPr>
          <p:nvPr/>
        </p:nvGrpSpPr>
        <p:grpSpPr bwMode="auto">
          <a:xfrm>
            <a:off x="5181600" y="3429000"/>
            <a:ext cx="3657600" cy="2668588"/>
            <a:chOff x="2352" y="1152"/>
            <a:chExt cx="2976" cy="2257"/>
          </a:xfrm>
        </p:grpSpPr>
        <p:pic>
          <p:nvPicPr>
            <p:cNvPr id="28677" name="Picture 5" descr="j0442463"/>
            <p:cNvPicPr>
              <a:picLocks noChangeAspect="1" noChangeArrowheads="1"/>
            </p:cNvPicPr>
            <p:nvPr/>
          </p:nvPicPr>
          <p:blipFill>
            <a:blip r:embed="rId3" cstate="print"/>
            <a:srcRect l="13336" t="5824" r="4010" b="3098"/>
            <a:stretch>
              <a:fillRect/>
            </a:stretch>
          </p:blipFill>
          <p:spPr bwMode="auto">
            <a:xfrm>
              <a:off x="2352" y="1152"/>
              <a:ext cx="2976" cy="2257"/>
            </a:xfrm>
            <a:prstGeom prst="rect">
              <a:avLst/>
            </a:prstGeom>
            <a:noFill/>
            <a:ln w="57150">
              <a:solidFill>
                <a:schemeClr val="tx1"/>
              </a:solidFill>
              <a:miter lim="800000"/>
              <a:headEnd/>
              <a:tailEnd/>
            </a:ln>
          </p:spPr>
        </p:pic>
        <p:sp>
          <p:nvSpPr>
            <p:cNvPr id="28678" name="Text Box 6"/>
            <p:cNvSpPr txBox="1">
              <a:spLocks noChangeArrowheads="1"/>
            </p:cNvSpPr>
            <p:nvPr/>
          </p:nvSpPr>
          <p:spPr bwMode="auto">
            <a:xfrm>
              <a:off x="2813" y="1725"/>
              <a:ext cx="2058" cy="1007"/>
            </a:xfrm>
            <a:prstGeom prst="rect">
              <a:avLst/>
            </a:prstGeom>
            <a:noFill/>
            <a:ln w="9525">
              <a:noFill/>
              <a:miter lim="800000"/>
              <a:headEnd/>
              <a:tailEnd/>
            </a:ln>
            <a:effectLst/>
          </p:spPr>
          <p:txBody>
            <a:bodyPr>
              <a:spAutoFit/>
            </a:bodyPr>
            <a:lstStyle/>
            <a:p>
              <a:pPr algn="ctr"/>
              <a:r>
                <a:rPr lang="en-US" b="1">
                  <a:solidFill>
                    <a:schemeClr val="hlink"/>
                  </a:solidFill>
                </a:rPr>
                <a:t>CPI CULTURE DRIVE</a:t>
              </a:r>
            </a:p>
            <a:p>
              <a:pPr algn="ctr"/>
              <a:r>
                <a:rPr lang="en-US" b="1">
                  <a:solidFill>
                    <a:schemeClr val="hlink"/>
                  </a:solidFill>
                </a:rPr>
                <a:t>VIA</a:t>
              </a:r>
            </a:p>
            <a:p>
              <a:pPr algn="ctr"/>
              <a:r>
                <a:rPr lang="en-US" b="1">
                  <a:solidFill>
                    <a:schemeClr val="hlink"/>
                  </a:solidFill>
                </a:rPr>
                <a:t>CHANGE LANE</a:t>
              </a:r>
            </a:p>
            <a:p>
              <a:pPr algn="ctr"/>
              <a:endParaRPr lang="en-US" b="1">
                <a:solidFill>
                  <a:schemeClr val="accent2"/>
                </a:solidFill>
              </a:endParaRP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9" name="Object 9"/>
          <p:cNvGraphicFramePr>
            <a:graphicFrameLocks noChangeAspect="1"/>
          </p:cNvGraphicFramePr>
          <p:nvPr>
            <p:ph sz="half" idx="2"/>
          </p:nvPr>
        </p:nvGraphicFramePr>
        <p:xfrm>
          <a:off x="3200400" y="1371600"/>
          <a:ext cx="5334000" cy="5080000"/>
        </p:xfrm>
        <a:graphic>
          <a:graphicData uri="http://schemas.openxmlformats.org/presentationml/2006/ole">
            <p:oleObj spid="_x0000_s46089" name="Photo Editor Photo" r:id="rId3" imgW="3871296" imgH="3688400" progId="">
              <p:embed/>
            </p:oleObj>
          </a:graphicData>
        </a:graphic>
      </p:graphicFrame>
      <p:sp>
        <p:nvSpPr>
          <p:cNvPr id="46090" name="Rectangle 7"/>
          <p:cNvSpPr>
            <a:spLocks noGrp="1" noChangeArrowheads="1"/>
          </p:cNvSpPr>
          <p:nvPr>
            <p:ph type="title"/>
          </p:nvPr>
        </p:nvSpPr>
        <p:spPr/>
        <p:txBody>
          <a:bodyPr/>
          <a:lstStyle/>
          <a:p>
            <a:pPr eaLnBrk="1" hangingPunct="1"/>
            <a:r>
              <a:rPr lang="en-US" sz="2000" smtClean="0"/>
              <a:t>Lean6 Values</a:t>
            </a:r>
          </a:p>
        </p:txBody>
      </p:sp>
      <p:sp>
        <p:nvSpPr>
          <p:cNvPr id="46091" name="Rectangle 8" descr="Making Every Day Count logo"/>
          <p:cNvSpPr>
            <a:spLocks noGrp="1" noChangeArrowheads="1"/>
          </p:cNvSpPr>
          <p:nvPr>
            <p:ph type="body" sz="half" idx="1"/>
          </p:nvPr>
        </p:nvSpPr>
        <p:spPr/>
        <p:txBody>
          <a:bodyPr/>
          <a:lstStyle/>
          <a:p>
            <a:pPr eaLnBrk="1" hangingPunct="1"/>
            <a:r>
              <a:rPr lang="en-US" sz="2200" smtClean="0"/>
              <a:t>Built on Agency values</a:t>
            </a:r>
          </a:p>
          <a:p>
            <a:pPr eaLnBrk="1" hangingPunct="1"/>
            <a:r>
              <a:rPr lang="en-US" sz="2200" smtClean="0"/>
              <a:t>Actionable</a:t>
            </a:r>
          </a:p>
          <a:p>
            <a:pPr eaLnBrk="1" hangingPunct="1"/>
            <a:r>
              <a:rPr lang="en-US" sz="2200" smtClean="0"/>
              <a:t>Foundation for success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Date Placeholder 3"/>
          <p:cNvSpPr txBox="1">
            <a:spLocks noGrp="1"/>
          </p:cNvSpPr>
          <p:nvPr/>
        </p:nvSpPr>
        <p:spPr bwMode="auto">
          <a:xfrm>
            <a:off x="400050" y="6491288"/>
            <a:ext cx="1905000" cy="261937"/>
          </a:xfrm>
          <a:prstGeom prst="rect">
            <a:avLst/>
          </a:prstGeom>
          <a:noFill/>
          <a:ln w="9525">
            <a:noFill/>
            <a:miter lim="800000"/>
            <a:headEnd/>
            <a:tailEnd/>
          </a:ln>
        </p:spPr>
        <p:txBody>
          <a:bodyPr anchor="b"/>
          <a:lstStyle/>
          <a:p>
            <a:pPr algn="ctr">
              <a:buFont typeface="Wingdings 2" pitchFamily="18" charset="2"/>
              <a:buChar char=""/>
            </a:pPr>
            <a:fld id="{5A3DBF1F-FA9B-432A-A820-9A0269AF5DB4}" type="datetime1">
              <a:rPr lang="en-US" sz="800">
                <a:solidFill>
                  <a:srgbClr val="333333"/>
                </a:solidFill>
              </a:rPr>
              <a:pPr algn="ctr">
                <a:buFont typeface="Wingdings 2" pitchFamily="18" charset="2"/>
                <a:buChar char=""/>
              </a:pPr>
              <a:t>3/8/2012</a:t>
            </a:fld>
            <a:endParaRPr lang="en-US" sz="800">
              <a:solidFill>
                <a:srgbClr val="333333"/>
              </a:solidFill>
            </a:endParaRPr>
          </a:p>
        </p:txBody>
      </p:sp>
      <p:sp>
        <p:nvSpPr>
          <p:cNvPr id="47106" name="Footer Placeholder 4"/>
          <p:cNvSpPr txBox="1">
            <a:spLocks noGrp="1"/>
          </p:cNvSpPr>
          <p:nvPr/>
        </p:nvSpPr>
        <p:spPr bwMode="auto">
          <a:xfrm>
            <a:off x="3124200" y="6483350"/>
            <a:ext cx="2895600" cy="271463"/>
          </a:xfrm>
          <a:prstGeom prst="rect">
            <a:avLst/>
          </a:prstGeom>
          <a:noFill/>
          <a:ln w="9525">
            <a:noFill/>
            <a:miter lim="800000"/>
            <a:headEnd/>
            <a:tailEnd/>
          </a:ln>
        </p:spPr>
        <p:txBody>
          <a:bodyPr anchor="b"/>
          <a:lstStyle/>
          <a:p>
            <a:pPr algn="ctr">
              <a:buFont typeface="Wingdings 2" pitchFamily="18" charset="2"/>
              <a:buChar char=""/>
            </a:pPr>
            <a:r>
              <a:rPr lang="en-US" sz="1200" b="1">
                <a:solidFill>
                  <a:srgbClr val="000000"/>
                </a:solidFill>
              </a:rPr>
              <a:t>Integrity - Service - Innovation</a:t>
            </a:r>
          </a:p>
        </p:txBody>
      </p:sp>
      <p:sp>
        <p:nvSpPr>
          <p:cNvPr id="47107" name="Slide Number Placeholder 5"/>
          <p:cNvSpPr txBox="1">
            <a:spLocks noGrp="1"/>
          </p:cNvSpPr>
          <p:nvPr/>
        </p:nvSpPr>
        <p:spPr bwMode="auto">
          <a:xfrm>
            <a:off x="6907213" y="6496050"/>
            <a:ext cx="1905000" cy="252413"/>
          </a:xfrm>
          <a:prstGeom prst="rect">
            <a:avLst/>
          </a:prstGeom>
          <a:noFill/>
          <a:ln w="9525">
            <a:noFill/>
            <a:miter lim="800000"/>
            <a:headEnd/>
            <a:tailEnd/>
          </a:ln>
        </p:spPr>
        <p:txBody>
          <a:bodyPr anchor="b"/>
          <a:lstStyle/>
          <a:p>
            <a:pPr algn="r">
              <a:buFont typeface="Wingdings 2" pitchFamily="18" charset="2"/>
              <a:buChar char=""/>
            </a:pPr>
            <a:fld id="{A112E733-C5EB-49FF-83BF-00193F8B34FE}" type="slidenum">
              <a:rPr lang="en-US" sz="1000" b="1">
                <a:solidFill>
                  <a:srgbClr val="292929"/>
                </a:solidFill>
              </a:rPr>
              <a:pPr algn="r">
                <a:buFont typeface="Wingdings 2" pitchFamily="18" charset="2"/>
                <a:buChar char=""/>
              </a:pPr>
              <a:t>4</a:t>
            </a:fld>
            <a:endParaRPr lang="en-US" sz="1000" b="1">
              <a:solidFill>
                <a:srgbClr val="292929"/>
              </a:solidFill>
            </a:endParaRPr>
          </a:p>
        </p:txBody>
      </p:sp>
      <p:sp>
        <p:nvSpPr>
          <p:cNvPr id="47108" name="Rectangle 3"/>
          <p:cNvSpPr>
            <a:spLocks noGrp="1" noChangeArrowheads="1"/>
          </p:cNvSpPr>
          <p:nvPr>
            <p:ph type="title" idx="4294967295"/>
          </p:nvPr>
        </p:nvSpPr>
        <p:spPr/>
        <p:txBody>
          <a:bodyPr anchor="ctr"/>
          <a:lstStyle/>
          <a:p>
            <a:pPr eaLnBrk="1" hangingPunct="1"/>
            <a:r>
              <a:rPr lang="en-US" smtClean="0"/>
              <a:t>Lean6 – Organization Chart</a:t>
            </a:r>
          </a:p>
        </p:txBody>
      </p:sp>
      <p:sp>
        <p:nvSpPr>
          <p:cNvPr id="47109" name="Text Box 4"/>
          <p:cNvSpPr txBox="1">
            <a:spLocks noChangeArrowheads="1"/>
          </p:cNvSpPr>
          <p:nvPr/>
        </p:nvSpPr>
        <p:spPr bwMode="auto">
          <a:xfrm>
            <a:off x="863600" y="1295400"/>
            <a:ext cx="2454275" cy="754063"/>
          </a:xfrm>
          <a:prstGeom prst="rect">
            <a:avLst/>
          </a:prstGeom>
          <a:solidFill>
            <a:srgbClr val="000099"/>
          </a:solidFill>
          <a:ln w="19050" algn="ctr">
            <a:solidFill>
              <a:schemeClr val="tx1"/>
            </a:solidFill>
            <a:miter lim="800000"/>
            <a:headEnd/>
            <a:tailEnd/>
          </a:ln>
        </p:spPr>
        <p:txBody>
          <a:bodyPr anchor="ctr" anchorCtr="1"/>
          <a:lstStyle/>
          <a:p>
            <a:pPr algn="ctr">
              <a:spcBef>
                <a:spcPct val="50000"/>
              </a:spcBef>
              <a:buFont typeface="Wingdings 2" pitchFamily="18" charset="2"/>
              <a:buNone/>
            </a:pPr>
            <a:r>
              <a:rPr lang="en-US" sz="1200" b="1">
                <a:solidFill>
                  <a:schemeClr val="bg1"/>
                </a:solidFill>
              </a:rPr>
              <a:t>Enterprise Management Services</a:t>
            </a:r>
          </a:p>
          <a:p>
            <a:pPr algn="ctr">
              <a:spcBef>
                <a:spcPct val="50000"/>
              </a:spcBef>
              <a:buFont typeface="Wingdings 2" pitchFamily="18" charset="2"/>
              <a:buNone/>
            </a:pPr>
            <a:r>
              <a:rPr lang="en-US" sz="1200" b="1">
                <a:solidFill>
                  <a:schemeClr val="bg1"/>
                </a:solidFill>
              </a:rPr>
              <a:t>(HC)</a:t>
            </a:r>
            <a:endParaRPr lang="en-US" sz="1000">
              <a:solidFill>
                <a:schemeClr val="bg1"/>
              </a:solidFill>
            </a:endParaRPr>
          </a:p>
        </p:txBody>
      </p:sp>
      <p:sp>
        <p:nvSpPr>
          <p:cNvPr id="47110" name="Text Box 12"/>
          <p:cNvSpPr txBox="1">
            <a:spLocks noChangeArrowheads="1"/>
          </p:cNvSpPr>
          <p:nvPr/>
        </p:nvSpPr>
        <p:spPr bwMode="auto">
          <a:xfrm>
            <a:off x="1244600" y="2514600"/>
            <a:ext cx="1690688" cy="862013"/>
          </a:xfrm>
          <a:prstGeom prst="rect">
            <a:avLst/>
          </a:prstGeom>
          <a:noFill/>
          <a:ln w="38100" algn="ctr">
            <a:solidFill>
              <a:srgbClr val="000099"/>
            </a:solidFill>
            <a:miter lim="800000"/>
            <a:headEnd/>
            <a:tailEnd/>
          </a:ln>
        </p:spPr>
        <p:txBody>
          <a:bodyPr lIns="0" rIns="0" anchor="ctr" anchorCtr="1"/>
          <a:lstStyle/>
          <a:p>
            <a:pPr algn="ctr">
              <a:spcBef>
                <a:spcPct val="50000"/>
              </a:spcBef>
              <a:buFont typeface="Wingdings 2" pitchFamily="18" charset="2"/>
              <a:buNone/>
            </a:pPr>
            <a:r>
              <a:rPr lang="en-US" sz="1000" b="1">
                <a:solidFill>
                  <a:srgbClr val="000099"/>
                </a:solidFill>
              </a:rPr>
              <a:t>Lean6</a:t>
            </a:r>
          </a:p>
          <a:p>
            <a:pPr algn="ctr">
              <a:spcBef>
                <a:spcPct val="50000"/>
              </a:spcBef>
              <a:buFont typeface="Wingdings 2" pitchFamily="18" charset="2"/>
              <a:buNone/>
            </a:pPr>
            <a:r>
              <a:rPr lang="en-US" sz="1000" b="1">
                <a:solidFill>
                  <a:srgbClr val="000099"/>
                </a:solidFill>
              </a:rPr>
              <a:t> (HCJ)</a:t>
            </a:r>
            <a:endParaRPr lang="en-US" sz="900">
              <a:solidFill>
                <a:srgbClr val="000099"/>
              </a:solidFill>
            </a:endParaRPr>
          </a:p>
        </p:txBody>
      </p:sp>
      <p:sp>
        <p:nvSpPr>
          <p:cNvPr id="47111" name="Text Box 33"/>
          <p:cNvSpPr txBox="1">
            <a:spLocks noChangeArrowheads="1"/>
          </p:cNvSpPr>
          <p:nvPr/>
        </p:nvSpPr>
        <p:spPr bwMode="auto">
          <a:xfrm>
            <a:off x="2387600" y="3505200"/>
            <a:ext cx="1665288" cy="519113"/>
          </a:xfrm>
          <a:prstGeom prst="rect">
            <a:avLst/>
          </a:prstGeom>
          <a:noFill/>
          <a:ln w="38100" algn="ctr">
            <a:solidFill>
              <a:srgbClr val="000099"/>
            </a:solidFill>
            <a:miter lim="800000"/>
            <a:headEnd/>
            <a:tailEnd/>
          </a:ln>
        </p:spPr>
        <p:txBody>
          <a:bodyPr lIns="0" rIns="0" anchor="ctr" anchorCtr="1"/>
          <a:lstStyle/>
          <a:p>
            <a:pPr algn="ctr">
              <a:spcBef>
                <a:spcPct val="50000"/>
              </a:spcBef>
              <a:buFont typeface="Wingdings 2" pitchFamily="18" charset="2"/>
              <a:buNone/>
            </a:pPr>
            <a:r>
              <a:rPr lang="en-US" sz="1000" b="1">
                <a:solidFill>
                  <a:srgbClr val="000099"/>
                </a:solidFill>
              </a:rPr>
              <a:t>Lean6 Columbus</a:t>
            </a:r>
          </a:p>
          <a:p>
            <a:pPr algn="ctr">
              <a:spcBef>
                <a:spcPct val="50000"/>
              </a:spcBef>
              <a:buFont typeface="Wingdings 2" pitchFamily="18" charset="2"/>
              <a:buNone/>
            </a:pPr>
            <a:r>
              <a:rPr lang="en-US" sz="1000" b="1">
                <a:solidFill>
                  <a:srgbClr val="000099"/>
                </a:solidFill>
              </a:rPr>
              <a:t>(HCJA)</a:t>
            </a:r>
            <a:endParaRPr lang="en-US" sz="900">
              <a:solidFill>
                <a:srgbClr val="000099"/>
              </a:solidFill>
            </a:endParaRPr>
          </a:p>
        </p:txBody>
      </p:sp>
      <p:sp>
        <p:nvSpPr>
          <p:cNvPr id="47112" name="Text Box 34"/>
          <p:cNvSpPr txBox="1">
            <a:spLocks noChangeArrowheads="1"/>
          </p:cNvSpPr>
          <p:nvPr/>
        </p:nvSpPr>
        <p:spPr bwMode="auto">
          <a:xfrm>
            <a:off x="2387600" y="4114800"/>
            <a:ext cx="1665288" cy="519113"/>
          </a:xfrm>
          <a:prstGeom prst="rect">
            <a:avLst/>
          </a:prstGeom>
          <a:noFill/>
          <a:ln w="38100" algn="ctr">
            <a:solidFill>
              <a:srgbClr val="000099"/>
            </a:solidFill>
            <a:miter lim="800000"/>
            <a:headEnd/>
            <a:tailEnd/>
          </a:ln>
        </p:spPr>
        <p:txBody>
          <a:bodyPr lIns="0" rIns="0" anchor="ctr" anchorCtr="1"/>
          <a:lstStyle/>
          <a:p>
            <a:pPr algn="ctr">
              <a:spcBef>
                <a:spcPct val="50000"/>
              </a:spcBef>
              <a:buFont typeface="Wingdings 2" pitchFamily="18" charset="2"/>
              <a:buNone/>
            </a:pPr>
            <a:r>
              <a:rPr lang="en-US" sz="1000" b="1">
                <a:solidFill>
                  <a:srgbClr val="000099"/>
                </a:solidFill>
              </a:rPr>
              <a:t>Lean6 Cleveland</a:t>
            </a:r>
          </a:p>
          <a:p>
            <a:pPr algn="ctr">
              <a:spcBef>
                <a:spcPct val="50000"/>
              </a:spcBef>
              <a:buFont typeface="Wingdings 2" pitchFamily="18" charset="2"/>
              <a:buNone/>
            </a:pPr>
            <a:r>
              <a:rPr lang="en-US" sz="1000" b="1">
                <a:solidFill>
                  <a:srgbClr val="000099"/>
                </a:solidFill>
              </a:rPr>
              <a:t>(HCJB)</a:t>
            </a:r>
            <a:endParaRPr lang="en-US" sz="900">
              <a:solidFill>
                <a:srgbClr val="000099"/>
              </a:solidFill>
            </a:endParaRPr>
          </a:p>
        </p:txBody>
      </p:sp>
      <p:sp>
        <p:nvSpPr>
          <p:cNvPr id="47113" name="Text Box 35"/>
          <p:cNvSpPr txBox="1">
            <a:spLocks noChangeArrowheads="1"/>
          </p:cNvSpPr>
          <p:nvPr/>
        </p:nvSpPr>
        <p:spPr bwMode="auto">
          <a:xfrm>
            <a:off x="2387600" y="4724400"/>
            <a:ext cx="1665288" cy="519113"/>
          </a:xfrm>
          <a:prstGeom prst="rect">
            <a:avLst/>
          </a:prstGeom>
          <a:noFill/>
          <a:ln w="38100" algn="ctr">
            <a:solidFill>
              <a:srgbClr val="000099"/>
            </a:solidFill>
            <a:miter lim="800000"/>
            <a:headEnd/>
            <a:tailEnd/>
          </a:ln>
        </p:spPr>
        <p:txBody>
          <a:bodyPr lIns="0" rIns="0" anchor="ctr" anchorCtr="1"/>
          <a:lstStyle/>
          <a:p>
            <a:pPr algn="ctr">
              <a:spcBef>
                <a:spcPct val="50000"/>
              </a:spcBef>
              <a:buFont typeface="Wingdings 2" pitchFamily="18" charset="2"/>
              <a:buNone/>
            </a:pPr>
            <a:r>
              <a:rPr lang="en-US" sz="1000" b="1">
                <a:solidFill>
                  <a:srgbClr val="000099"/>
                </a:solidFill>
              </a:rPr>
              <a:t>Lean6 Indianapolis</a:t>
            </a:r>
          </a:p>
          <a:p>
            <a:pPr algn="ctr">
              <a:spcBef>
                <a:spcPct val="50000"/>
              </a:spcBef>
              <a:buFont typeface="Wingdings 2" pitchFamily="18" charset="2"/>
              <a:buNone/>
            </a:pPr>
            <a:r>
              <a:rPr lang="en-US" sz="1000" b="1">
                <a:solidFill>
                  <a:srgbClr val="000099"/>
                </a:solidFill>
              </a:rPr>
              <a:t>(HCJC)</a:t>
            </a:r>
            <a:endParaRPr lang="en-US" sz="900">
              <a:solidFill>
                <a:srgbClr val="000099"/>
              </a:solidFill>
            </a:endParaRPr>
          </a:p>
        </p:txBody>
      </p:sp>
      <p:sp>
        <p:nvSpPr>
          <p:cNvPr id="47114" name="Line 36"/>
          <p:cNvSpPr>
            <a:spLocks noChangeShapeType="1"/>
          </p:cNvSpPr>
          <p:nvPr/>
        </p:nvSpPr>
        <p:spPr bwMode="auto">
          <a:xfrm>
            <a:off x="2082800" y="3429000"/>
            <a:ext cx="0" cy="1625600"/>
          </a:xfrm>
          <a:prstGeom prst="line">
            <a:avLst/>
          </a:prstGeom>
          <a:noFill/>
          <a:ln w="9525">
            <a:solidFill>
              <a:schemeClr val="tx1"/>
            </a:solidFill>
            <a:round/>
            <a:headEnd/>
            <a:tailEnd/>
          </a:ln>
        </p:spPr>
        <p:txBody>
          <a:bodyPr>
            <a:spAutoFit/>
          </a:bodyPr>
          <a:lstStyle/>
          <a:p>
            <a:endParaRPr lang="en-US"/>
          </a:p>
        </p:txBody>
      </p:sp>
      <p:sp>
        <p:nvSpPr>
          <p:cNvPr id="47115" name="Line 37"/>
          <p:cNvSpPr>
            <a:spLocks noChangeShapeType="1"/>
          </p:cNvSpPr>
          <p:nvPr/>
        </p:nvSpPr>
        <p:spPr bwMode="auto">
          <a:xfrm>
            <a:off x="2082800" y="3810000"/>
            <a:ext cx="254000" cy="0"/>
          </a:xfrm>
          <a:prstGeom prst="line">
            <a:avLst/>
          </a:prstGeom>
          <a:noFill/>
          <a:ln w="9525">
            <a:solidFill>
              <a:schemeClr val="tx1"/>
            </a:solidFill>
            <a:round/>
            <a:headEnd/>
            <a:tailEnd/>
          </a:ln>
        </p:spPr>
        <p:txBody>
          <a:bodyPr>
            <a:spAutoFit/>
          </a:bodyPr>
          <a:lstStyle/>
          <a:p>
            <a:endParaRPr lang="en-US"/>
          </a:p>
        </p:txBody>
      </p:sp>
      <p:sp>
        <p:nvSpPr>
          <p:cNvPr id="47116" name="Line 38"/>
          <p:cNvSpPr>
            <a:spLocks noChangeShapeType="1"/>
          </p:cNvSpPr>
          <p:nvPr/>
        </p:nvSpPr>
        <p:spPr bwMode="auto">
          <a:xfrm flipV="1">
            <a:off x="2082800" y="4419600"/>
            <a:ext cx="252413" cy="1588"/>
          </a:xfrm>
          <a:prstGeom prst="line">
            <a:avLst/>
          </a:prstGeom>
          <a:noFill/>
          <a:ln w="9525">
            <a:solidFill>
              <a:schemeClr val="tx1"/>
            </a:solidFill>
            <a:round/>
            <a:headEnd/>
            <a:tailEnd/>
          </a:ln>
        </p:spPr>
        <p:txBody>
          <a:bodyPr>
            <a:spAutoFit/>
          </a:bodyPr>
          <a:lstStyle/>
          <a:p>
            <a:endParaRPr lang="en-US"/>
          </a:p>
        </p:txBody>
      </p:sp>
      <p:sp>
        <p:nvSpPr>
          <p:cNvPr id="47117" name="Line 39"/>
          <p:cNvSpPr>
            <a:spLocks noChangeShapeType="1"/>
          </p:cNvSpPr>
          <p:nvPr/>
        </p:nvSpPr>
        <p:spPr bwMode="auto">
          <a:xfrm flipV="1">
            <a:off x="2082800" y="5029200"/>
            <a:ext cx="271463" cy="4763"/>
          </a:xfrm>
          <a:prstGeom prst="line">
            <a:avLst/>
          </a:prstGeom>
          <a:noFill/>
          <a:ln w="9525">
            <a:solidFill>
              <a:schemeClr val="tx1"/>
            </a:solidFill>
            <a:round/>
            <a:headEnd/>
            <a:tailEnd/>
          </a:ln>
        </p:spPr>
        <p:txBody>
          <a:bodyPr>
            <a:spAutoFit/>
          </a:bodyPr>
          <a:lstStyle/>
          <a:p>
            <a:endParaRPr lang="en-US"/>
          </a:p>
        </p:txBody>
      </p:sp>
      <p:sp>
        <p:nvSpPr>
          <p:cNvPr id="47118" name="Line 40"/>
          <p:cNvSpPr>
            <a:spLocks noChangeShapeType="1"/>
          </p:cNvSpPr>
          <p:nvPr/>
        </p:nvSpPr>
        <p:spPr bwMode="auto">
          <a:xfrm>
            <a:off x="2082800" y="2057400"/>
            <a:ext cx="0" cy="419100"/>
          </a:xfrm>
          <a:prstGeom prst="line">
            <a:avLst/>
          </a:prstGeom>
          <a:noFill/>
          <a:ln w="9525">
            <a:solidFill>
              <a:schemeClr val="tx1"/>
            </a:solidFill>
            <a:round/>
            <a:headEnd/>
            <a:tailEnd/>
          </a:ln>
        </p:spPr>
        <p:txBody>
          <a:bodyPr>
            <a:spAutoFit/>
          </a:bodyPr>
          <a:lstStyle/>
          <a:p>
            <a:endParaRPr lang="en-US"/>
          </a:p>
        </p:txBody>
      </p:sp>
      <p:sp>
        <p:nvSpPr>
          <p:cNvPr id="47119" name="Text Box 35"/>
          <p:cNvSpPr txBox="1">
            <a:spLocks noChangeArrowheads="1"/>
          </p:cNvSpPr>
          <p:nvPr/>
        </p:nvSpPr>
        <p:spPr bwMode="auto">
          <a:xfrm>
            <a:off x="863600" y="5715000"/>
            <a:ext cx="1066800" cy="519113"/>
          </a:xfrm>
          <a:prstGeom prst="rect">
            <a:avLst/>
          </a:prstGeom>
          <a:noFill/>
          <a:ln w="38100" algn="ctr">
            <a:solidFill>
              <a:srgbClr val="000099"/>
            </a:solidFill>
            <a:miter lim="800000"/>
            <a:headEnd/>
            <a:tailEnd/>
          </a:ln>
        </p:spPr>
        <p:txBody>
          <a:bodyPr lIns="0" rIns="0" anchor="ctr" anchorCtr="1"/>
          <a:lstStyle/>
          <a:p>
            <a:pPr algn="ctr">
              <a:spcBef>
                <a:spcPct val="50000"/>
              </a:spcBef>
              <a:buFont typeface="Wingdings 2" pitchFamily="18" charset="2"/>
              <a:buNone/>
            </a:pPr>
            <a:r>
              <a:rPr lang="en-US" sz="1000" b="1">
                <a:solidFill>
                  <a:srgbClr val="000099"/>
                </a:solidFill>
              </a:rPr>
              <a:t>Lean6 Rome</a:t>
            </a:r>
          </a:p>
          <a:p>
            <a:pPr algn="ctr">
              <a:spcBef>
                <a:spcPct val="50000"/>
              </a:spcBef>
              <a:buFont typeface="Wingdings 2" pitchFamily="18" charset="2"/>
              <a:buNone/>
            </a:pPr>
            <a:r>
              <a:rPr lang="en-US" sz="1000" b="1">
                <a:solidFill>
                  <a:srgbClr val="000099"/>
                </a:solidFill>
              </a:rPr>
              <a:t>(HCJC)</a:t>
            </a:r>
            <a:endParaRPr lang="en-US" sz="900">
              <a:solidFill>
                <a:srgbClr val="000099"/>
              </a:solidFill>
            </a:endParaRPr>
          </a:p>
        </p:txBody>
      </p:sp>
      <p:sp>
        <p:nvSpPr>
          <p:cNvPr id="47120" name="Text Box 35"/>
          <p:cNvSpPr txBox="1">
            <a:spLocks noChangeArrowheads="1"/>
          </p:cNvSpPr>
          <p:nvPr/>
        </p:nvSpPr>
        <p:spPr bwMode="auto">
          <a:xfrm>
            <a:off x="2082800" y="5715000"/>
            <a:ext cx="1066800" cy="519113"/>
          </a:xfrm>
          <a:prstGeom prst="rect">
            <a:avLst/>
          </a:prstGeom>
          <a:noFill/>
          <a:ln w="38100" algn="ctr">
            <a:solidFill>
              <a:srgbClr val="000099"/>
            </a:solidFill>
            <a:miter lim="800000"/>
            <a:headEnd/>
            <a:tailEnd/>
          </a:ln>
        </p:spPr>
        <p:txBody>
          <a:bodyPr lIns="0" rIns="0" anchor="ctr" anchorCtr="1"/>
          <a:lstStyle/>
          <a:p>
            <a:pPr algn="ctr">
              <a:spcBef>
                <a:spcPct val="50000"/>
              </a:spcBef>
              <a:buFont typeface="Wingdings 2" pitchFamily="18" charset="2"/>
              <a:buNone/>
            </a:pPr>
            <a:r>
              <a:rPr lang="en-US" sz="1000" b="1">
                <a:solidFill>
                  <a:srgbClr val="000099"/>
                </a:solidFill>
              </a:rPr>
              <a:t>Lean6 Rome</a:t>
            </a:r>
          </a:p>
          <a:p>
            <a:pPr algn="ctr">
              <a:spcBef>
                <a:spcPct val="50000"/>
              </a:spcBef>
              <a:buFont typeface="Wingdings 2" pitchFamily="18" charset="2"/>
              <a:buNone/>
            </a:pPr>
            <a:r>
              <a:rPr lang="en-US" sz="1000" b="1">
                <a:solidFill>
                  <a:srgbClr val="000099"/>
                </a:solidFill>
              </a:rPr>
              <a:t>(HCJC)</a:t>
            </a:r>
            <a:endParaRPr lang="en-US" sz="900">
              <a:solidFill>
                <a:srgbClr val="000099"/>
              </a:solidFill>
            </a:endParaRPr>
          </a:p>
        </p:txBody>
      </p:sp>
      <p:sp>
        <p:nvSpPr>
          <p:cNvPr id="47121" name="Text Box 35"/>
          <p:cNvSpPr txBox="1">
            <a:spLocks noChangeArrowheads="1"/>
          </p:cNvSpPr>
          <p:nvPr/>
        </p:nvSpPr>
        <p:spPr bwMode="auto">
          <a:xfrm>
            <a:off x="3302000" y="5715000"/>
            <a:ext cx="1066800" cy="519113"/>
          </a:xfrm>
          <a:prstGeom prst="rect">
            <a:avLst/>
          </a:prstGeom>
          <a:noFill/>
          <a:ln w="38100" algn="ctr">
            <a:solidFill>
              <a:srgbClr val="000099"/>
            </a:solidFill>
            <a:miter lim="800000"/>
            <a:headEnd/>
            <a:tailEnd/>
          </a:ln>
        </p:spPr>
        <p:txBody>
          <a:bodyPr lIns="0" rIns="0" anchor="ctr" anchorCtr="1"/>
          <a:lstStyle/>
          <a:p>
            <a:pPr algn="ctr">
              <a:spcBef>
                <a:spcPct val="50000"/>
              </a:spcBef>
              <a:buFont typeface="Wingdings 2" pitchFamily="18" charset="2"/>
              <a:buNone/>
            </a:pPr>
            <a:r>
              <a:rPr lang="en-US" sz="1000" b="1">
                <a:solidFill>
                  <a:srgbClr val="000099"/>
                </a:solidFill>
              </a:rPr>
              <a:t>Lean6 Rome</a:t>
            </a:r>
          </a:p>
          <a:p>
            <a:pPr algn="ctr">
              <a:spcBef>
                <a:spcPct val="50000"/>
              </a:spcBef>
              <a:buFont typeface="Wingdings 2" pitchFamily="18" charset="2"/>
              <a:buNone/>
            </a:pPr>
            <a:r>
              <a:rPr lang="en-US" sz="1000" b="1">
                <a:solidFill>
                  <a:srgbClr val="000099"/>
                </a:solidFill>
              </a:rPr>
              <a:t>(HCJC)</a:t>
            </a:r>
            <a:endParaRPr lang="en-US" sz="900">
              <a:solidFill>
                <a:srgbClr val="000099"/>
              </a:solidFill>
            </a:endParaRPr>
          </a:p>
        </p:txBody>
      </p:sp>
      <p:sp>
        <p:nvSpPr>
          <p:cNvPr id="47122" name="Text Box 3"/>
          <p:cNvSpPr txBox="1">
            <a:spLocks noChangeArrowheads="1"/>
          </p:cNvSpPr>
          <p:nvPr/>
        </p:nvSpPr>
        <p:spPr bwMode="auto">
          <a:xfrm>
            <a:off x="5562600" y="1379538"/>
            <a:ext cx="2454275" cy="754062"/>
          </a:xfrm>
          <a:prstGeom prst="rect">
            <a:avLst/>
          </a:prstGeom>
          <a:solidFill>
            <a:srgbClr val="000099"/>
          </a:solidFill>
          <a:ln w="19050" algn="ctr">
            <a:solidFill>
              <a:schemeClr val="tx1"/>
            </a:solidFill>
            <a:miter lim="800000"/>
            <a:headEnd/>
            <a:tailEnd/>
          </a:ln>
        </p:spPr>
        <p:txBody>
          <a:bodyPr anchor="ctr" anchorCtr="1"/>
          <a:lstStyle/>
          <a:p>
            <a:pPr algn="ctr">
              <a:spcBef>
                <a:spcPct val="50000"/>
              </a:spcBef>
              <a:buFont typeface="Wingdings 2" pitchFamily="18" charset="2"/>
              <a:buNone/>
            </a:pPr>
            <a:r>
              <a:rPr lang="en-US" sz="1200" b="1">
                <a:solidFill>
                  <a:schemeClr val="bg1"/>
                </a:solidFill>
              </a:rPr>
              <a:t>Enterprise Management Services</a:t>
            </a:r>
          </a:p>
        </p:txBody>
      </p:sp>
      <p:sp>
        <p:nvSpPr>
          <p:cNvPr id="47123" name="Text Box 4"/>
          <p:cNvSpPr txBox="1">
            <a:spLocks noChangeArrowheads="1"/>
          </p:cNvSpPr>
          <p:nvPr/>
        </p:nvSpPr>
        <p:spPr bwMode="auto">
          <a:xfrm>
            <a:off x="6096000" y="2541588"/>
            <a:ext cx="1423988" cy="430212"/>
          </a:xfrm>
          <a:prstGeom prst="rect">
            <a:avLst/>
          </a:prstGeom>
          <a:noFill/>
          <a:ln w="38100" algn="ctr">
            <a:solidFill>
              <a:srgbClr val="000099"/>
            </a:solidFill>
            <a:miter lim="800000"/>
            <a:headEnd/>
            <a:tailEnd/>
          </a:ln>
        </p:spPr>
        <p:txBody>
          <a:bodyPr lIns="0" rIns="0" anchor="ctr" anchorCtr="1"/>
          <a:lstStyle/>
          <a:p>
            <a:pPr algn="ctr">
              <a:buFont typeface="Wingdings 2" pitchFamily="18" charset="2"/>
              <a:buNone/>
            </a:pPr>
            <a:r>
              <a:rPr lang="en-US" sz="900" b="1">
                <a:solidFill>
                  <a:srgbClr val="000099"/>
                </a:solidFill>
              </a:rPr>
              <a:t>Lean6  </a:t>
            </a:r>
          </a:p>
          <a:p>
            <a:pPr algn="ctr">
              <a:buFont typeface="Wingdings 2" pitchFamily="18" charset="2"/>
              <a:buNone/>
            </a:pPr>
            <a:r>
              <a:rPr lang="en-US" sz="900" b="1">
                <a:solidFill>
                  <a:srgbClr val="000099"/>
                </a:solidFill>
              </a:rPr>
              <a:t>(HCJ)</a:t>
            </a:r>
            <a:endParaRPr lang="en-US" sz="900">
              <a:solidFill>
                <a:srgbClr val="000099"/>
              </a:solidFill>
            </a:endParaRPr>
          </a:p>
        </p:txBody>
      </p:sp>
      <p:sp>
        <p:nvSpPr>
          <p:cNvPr id="47124" name="Text Box 4"/>
          <p:cNvSpPr txBox="1">
            <a:spLocks noChangeArrowheads="1"/>
          </p:cNvSpPr>
          <p:nvPr/>
        </p:nvSpPr>
        <p:spPr bwMode="auto">
          <a:xfrm>
            <a:off x="5105400" y="3455988"/>
            <a:ext cx="1477963" cy="430212"/>
          </a:xfrm>
          <a:prstGeom prst="rect">
            <a:avLst/>
          </a:prstGeom>
          <a:noFill/>
          <a:ln w="38100" algn="ctr">
            <a:solidFill>
              <a:srgbClr val="000099"/>
            </a:solidFill>
            <a:miter lim="800000"/>
            <a:headEnd/>
            <a:tailEnd/>
          </a:ln>
        </p:spPr>
        <p:txBody>
          <a:bodyPr lIns="0" rIns="0" anchor="ctr" anchorCtr="1"/>
          <a:lstStyle/>
          <a:p>
            <a:pPr algn="ctr">
              <a:buFont typeface="Wingdings 2" pitchFamily="18" charset="2"/>
              <a:buNone/>
            </a:pPr>
            <a:r>
              <a:rPr lang="en-US" sz="900" b="1">
                <a:solidFill>
                  <a:srgbClr val="000099"/>
                </a:solidFill>
              </a:rPr>
              <a:t>Lean6  Operations </a:t>
            </a:r>
          </a:p>
          <a:p>
            <a:pPr algn="ctr">
              <a:buFont typeface="Wingdings 2" pitchFamily="18" charset="2"/>
              <a:buNone/>
            </a:pPr>
            <a:r>
              <a:rPr lang="en-US" sz="900" b="1">
                <a:solidFill>
                  <a:srgbClr val="000099"/>
                </a:solidFill>
              </a:rPr>
              <a:t>(HCJA)</a:t>
            </a:r>
            <a:endParaRPr lang="en-US" sz="900">
              <a:solidFill>
                <a:srgbClr val="000099"/>
              </a:solidFill>
            </a:endParaRPr>
          </a:p>
        </p:txBody>
      </p:sp>
      <p:sp>
        <p:nvSpPr>
          <p:cNvPr id="47125" name="Text Box 4"/>
          <p:cNvSpPr txBox="1">
            <a:spLocks noChangeArrowheads="1"/>
          </p:cNvSpPr>
          <p:nvPr/>
        </p:nvSpPr>
        <p:spPr bwMode="auto">
          <a:xfrm>
            <a:off x="6934200" y="3455988"/>
            <a:ext cx="1554163" cy="430212"/>
          </a:xfrm>
          <a:prstGeom prst="rect">
            <a:avLst/>
          </a:prstGeom>
          <a:noFill/>
          <a:ln w="38100" algn="ctr">
            <a:solidFill>
              <a:srgbClr val="000099"/>
            </a:solidFill>
            <a:miter lim="800000"/>
            <a:headEnd/>
            <a:tailEnd/>
          </a:ln>
        </p:spPr>
        <p:txBody>
          <a:bodyPr lIns="0" rIns="0" anchor="ctr" anchorCtr="1"/>
          <a:lstStyle/>
          <a:p>
            <a:pPr algn="ctr">
              <a:buFont typeface="Wingdings 2" pitchFamily="18" charset="2"/>
              <a:buNone/>
            </a:pPr>
            <a:r>
              <a:rPr lang="en-US" sz="900" b="1">
                <a:solidFill>
                  <a:srgbClr val="000099"/>
                </a:solidFill>
              </a:rPr>
              <a:t>Lean6  Strategy &amp; Support</a:t>
            </a:r>
          </a:p>
          <a:p>
            <a:pPr algn="ctr">
              <a:buFont typeface="Wingdings 2" pitchFamily="18" charset="2"/>
              <a:buNone/>
            </a:pPr>
            <a:r>
              <a:rPr lang="en-US" sz="900" b="1">
                <a:solidFill>
                  <a:srgbClr val="000099"/>
                </a:solidFill>
              </a:rPr>
              <a:t>(HCJB)</a:t>
            </a:r>
            <a:endParaRPr lang="en-US" sz="900">
              <a:solidFill>
                <a:srgbClr val="000099"/>
              </a:solidFill>
            </a:endParaRPr>
          </a:p>
        </p:txBody>
      </p:sp>
      <p:cxnSp>
        <p:nvCxnSpPr>
          <p:cNvPr id="47126" name="AutoShape 13"/>
          <p:cNvCxnSpPr>
            <a:cxnSpLocks noChangeShapeType="1"/>
          </p:cNvCxnSpPr>
          <p:nvPr/>
        </p:nvCxnSpPr>
        <p:spPr bwMode="auto">
          <a:xfrm rot="5400000" flipV="1">
            <a:off x="6873081" y="1966119"/>
            <a:ext cx="1588" cy="2927350"/>
          </a:xfrm>
          <a:prstGeom prst="bentConnector3">
            <a:avLst>
              <a:gd name="adj1" fmla="val -13200005"/>
            </a:avLst>
          </a:prstGeom>
          <a:noFill/>
          <a:ln w="9525">
            <a:solidFill>
              <a:schemeClr val="tx1"/>
            </a:solidFill>
            <a:miter lim="800000"/>
            <a:headEnd/>
            <a:tailEnd/>
          </a:ln>
        </p:spPr>
      </p:cxnSp>
      <p:sp>
        <p:nvSpPr>
          <p:cNvPr id="47127" name="Line 12"/>
          <p:cNvSpPr>
            <a:spLocks noChangeShapeType="1"/>
          </p:cNvSpPr>
          <p:nvPr/>
        </p:nvSpPr>
        <p:spPr bwMode="auto">
          <a:xfrm flipH="1">
            <a:off x="6781800" y="2082800"/>
            <a:ext cx="0" cy="431800"/>
          </a:xfrm>
          <a:prstGeom prst="line">
            <a:avLst/>
          </a:prstGeom>
          <a:noFill/>
          <a:ln w="9525">
            <a:solidFill>
              <a:schemeClr val="tx1"/>
            </a:solidFill>
            <a:round/>
            <a:headEnd/>
            <a:tailEnd/>
          </a:ln>
        </p:spPr>
        <p:txBody>
          <a:bodyPr>
            <a:spAutoFit/>
          </a:bodyPr>
          <a:lstStyle/>
          <a:p>
            <a:endParaRPr lang="en-US"/>
          </a:p>
        </p:txBody>
      </p:sp>
      <p:sp>
        <p:nvSpPr>
          <p:cNvPr id="46" name="Round Same Side Corner Rectangle 45"/>
          <p:cNvSpPr/>
          <p:nvPr/>
        </p:nvSpPr>
        <p:spPr bwMode="auto">
          <a:xfrm>
            <a:off x="5715000" y="1081088"/>
            <a:ext cx="2133600" cy="290512"/>
          </a:xfrm>
          <a:prstGeom prst="round2SameRect">
            <a:avLst/>
          </a:prstGeom>
          <a:solidFill>
            <a:schemeClr val="accent1"/>
          </a:solidFill>
          <a:ln w="9525" cap="flat" cmpd="sng" algn="ctr">
            <a:solidFill>
              <a:schemeClr val="tx1"/>
            </a:solidFill>
            <a:prstDash val="solid"/>
            <a:round/>
            <a:headEnd type="none" w="med" len="med"/>
            <a:tailEnd type="triangle" w="med" len="med"/>
          </a:ln>
          <a:effectLst/>
        </p:spPr>
        <p:txBody>
          <a:bodyPr>
            <a:spAutoFit/>
          </a:bodyPr>
          <a:lstStyle/>
          <a:p>
            <a:pPr marL="177800" indent="-177800" algn="ctr">
              <a:buFont typeface="Wingdings 2" pitchFamily="18" charset="2"/>
              <a:buNone/>
              <a:defRPr/>
            </a:pPr>
            <a:r>
              <a:rPr lang="en-US" sz="1200" b="1" dirty="0">
                <a:solidFill>
                  <a:srgbClr val="000099"/>
                </a:solidFill>
              </a:rPr>
              <a:t>Post Reorg</a:t>
            </a:r>
          </a:p>
        </p:txBody>
      </p:sp>
      <p:sp>
        <p:nvSpPr>
          <p:cNvPr id="47" name="Round Same Side Corner Rectangle 46"/>
          <p:cNvSpPr/>
          <p:nvPr/>
        </p:nvSpPr>
        <p:spPr bwMode="auto">
          <a:xfrm>
            <a:off x="1016000" y="990600"/>
            <a:ext cx="2133600" cy="293688"/>
          </a:xfrm>
          <a:prstGeom prst="round2SameRect">
            <a:avLst/>
          </a:prstGeom>
          <a:solidFill>
            <a:schemeClr val="accent1"/>
          </a:solidFill>
          <a:ln w="9525" cap="flat" cmpd="sng" algn="ctr">
            <a:solidFill>
              <a:schemeClr val="tx1"/>
            </a:solidFill>
            <a:prstDash val="solid"/>
            <a:round/>
            <a:headEnd type="none" w="med" len="med"/>
            <a:tailEnd type="triangle" w="med" len="med"/>
          </a:ln>
          <a:effectLst/>
        </p:spPr>
        <p:txBody>
          <a:bodyPr>
            <a:spAutoFit/>
          </a:bodyPr>
          <a:lstStyle/>
          <a:p>
            <a:pPr marL="177800" indent="-177800" algn="ctr">
              <a:buFont typeface="Wingdings 2" pitchFamily="18" charset="2"/>
              <a:buNone/>
              <a:defRPr/>
            </a:pPr>
            <a:r>
              <a:rPr lang="en-US" sz="1200" b="1" dirty="0">
                <a:solidFill>
                  <a:srgbClr val="000099"/>
                </a:solidFill>
              </a:rPr>
              <a:t>Pre-Reorg</a:t>
            </a:r>
          </a:p>
        </p:txBody>
      </p:sp>
      <p:sp>
        <p:nvSpPr>
          <p:cNvPr id="47130" name="Line 12"/>
          <p:cNvSpPr>
            <a:spLocks noChangeShapeType="1"/>
          </p:cNvSpPr>
          <p:nvPr/>
        </p:nvSpPr>
        <p:spPr bwMode="auto">
          <a:xfrm>
            <a:off x="6781800" y="2971800"/>
            <a:ext cx="0" cy="228600"/>
          </a:xfrm>
          <a:prstGeom prst="line">
            <a:avLst/>
          </a:prstGeom>
          <a:noFill/>
          <a:ln w="9525">
            <a:solidFill>
              <a:schemeClr val="tx1"/>
            </a:solidFill>
            <a:round/>
            <a:headEnd/>
            <a:tailEnd/>
          </a:ln>
        </p:spPr>
        <p:txBody>
          <a:bodyPr>
            <a:spAutoFit/>
          </a:bodyPr>
          <a:lstStyle/>
          <a:p>
            <a:endParaRPr lang="en-US"/>
          </a:p>
        </p:txBody>
      </p:sp>
      <p:sp>
        <p:nvSpPr>
          <p:cNvPr id="47131" name="Line 36"/>
          <p:cNvSpPr>
            <a:spLocks noChangeShapeType="1"/>
          </p:cNvSpPr>
          <p:nvPr/>
        </p:nvSpPr>
        <p:spPr bwMode="auto">
          <a:xfrm flipH="1">
            <a:off x="3225800" y="5257800"/>
            <a:ext cx="0" cy="228600"/>
          </a:xfrm>
          <a:prstGeom prst="line">
            <a:avLst/>
          </a:prstGeom>
          <a:noFill/>
          <a:ln w="9525">
            <a:solidFill>
              <a:schemeClr val="tx1"/>
            </a:solidFill>
            <a:round/>
            <a:headEnd/>
            <a:tailEnd/>
          </a:ln>
        </p:spPr>
        <p:txBody>
          <a:bodyPr>
            <a:spAutoFit/>
          </a:bodyPr>
          <a:lstStyle/>
          <a:p>
            <a:endParaRPr lang="en-US"/>
          </a:p>
        </p:txBody>
      </p:sp>
      <p:cxnSp>
        <p:nvCxnSpPr>
          <p:cNvPr id="47132" name="AutoShape 13"/>
          <p:cNvCxnSpPr>
            <a:cxnSpLocks noChangeShapeType="1"/>
          </p:cNvCxnSpPr>
          <p:nvPr/>
        </p:nvCxnSpPr>
        <p:spPr bwMode="auto">
          <a:xfrm rot="5400000" flipV="1">
            <a:off x="2707481" y="4250532"/>
            <a:ext cx="1587" cy="2927350"/>
          </a:xfrm>
          <a:prstGeom prst="bentConnector3">
            <a:avLst>
              <a:gd name="adj1" fmla="val -13200005"/>
            </a:avLst>
          </a:prstGeom>
          <a:noFill/>
          <a:ln w="9525">
            <a:solidFill>
              <a:schemeClr val="tx1"/>
            </a:solidFill>
            <a:miter lim="800000"/>
            <a:headEnd/>
            <a:tailEnd/>
          </a:ln>
        </p:spPr>
      </p:cxnSp>
      <p:sp>
        <p:nvSpPr>
          <p:cNvPr id="47133" name="Line 12"/>
          <p:cNvSpPr>
            <a:spLocks noChangeShapeType="1"/>
          </p:cNvSpPr>
          <p:nvPr/>
        </p:nvSpPr>
        <p:spPr bwMode="auto">
          <a:xfrm>
            <a:off x="2616200" y="5486400"/>
            <a:ext cx="0" cy="228600"/>
          </a:xfrm>
          <a:prstGeom prst="line">
            <a:avLst/>
          </a:prstGeom>
          <a:noFill/>
          <a:ln w="9525">
            <a:solidFill>
              <a:schemeClr val="tx1"/>
            </a:solidFill>
            <a:round/>
            <a:headEnd/>
            <a:tailEnd/>
          </a:ln>
        </p:spPr>
        <p:txBody>
          <a:bodyPr>
            <a:spAutoFit/>
          </a:bodyPr>
          <a:lstStyle/>
          <a:p>
            <a:endParaRPr lang="en-US"/>
          </a:p>
        </p:txBody>
      </p:sp>
      <p:sp>
        <p:nvSpPr>
          <p:cNvPr id="47134" name="Line 32"/>
          <p:cNvSpPr>
            <a:spLocks noChangeShapeType="1"/>
          </p:cNvSpPr>
          <p:nvPr/>
        </p:nvSpPr>
        <p:spPr bwMode="auto">
          <a:xfrm>
            <a:off x="4521200" y="1854200"/>
            <a:ext cx="0" cy="3429000"/>
          </a:xfrm>
          <a:prstGeom prst="line">
            <a:avLst/>
          </a:prstGeom>
          <a:noFill/>
          <a:ln w="38100" cmpd="dbl">
            <a:solidFill>
              <a:schemeClr val="tx1"/>
            </a:solidFill>
            <a:miter lim="800000"/>
            <a:headEnd/>
            <a:tailEnd/>
          </a:ln>
        </p:spPr>
        <p:txBody>
          <a:bodyPr wrap="none"/>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Date Placeholder 3"/>
          <p:cNvSpPr txBox="1">
            <a:spLocks noGrp="1"/>
          </p:cNvSpPr>
          <p:nvPr/>
        </p:nvSpPr>
        <p:spPr bwMode="auto">
          <a:xfrm>
            <a:off x="400050" y="6491288"/>
            <a:ext cx="1905000" cy="261937"/>
          </a:xfrm>
          <a:prstGeom prst="rect">
            <a:avLst/>
          </a:prstGeom>
          <a:noFill/>
          <a:ln w="9525">
            <a:noFill/>
            <a:miter lim="800000"/>
            <a:headEnd/>
            <a:tailEnd/>
          </a:ln>
        </p:spPr>
        <p:txBody>
          <a:bodyPr anchor="b"/>
          <a:lstStyle/>
          <a:p>
            <a:pPr algn="ctr">
              <a:buFont typeface="Wingdings 2" pitchFamily="18" charset="2"/>
              <a:buChar char=""/>
            </a:pPr>
            <a:fld id="{7BE720B0-501E-427F-89F6-6B8E051E80B2}" type="datetime1">
              <a:rPr lang="en-US" sz="800">
                <a:solidFill>
                  <a:srgbClr val="333333"/>
                </a:solidFill>
              </a:rPr>
              <a:pPr algn="ctr">
                <a:buFont typeface="Wingdings 2" pitchFamily="18" charset="2"/>
                <a:buChar char=""/>
              </a:pPr>
              <a:t>3/8/2012</a:t>
            </a:fld>
            <a:endParaRPr lang="en-US" sz="800">
              <a:solidFill>
                <a:srgbClr val="333333"/>
              </a:solidFill>
            </a:endParaRPr>
          </a:p>
        </p:txBody>
      </p:sp>
      <p:sp>
        <p:nvSpPr>
          <p:cNvPr id="48130" name="Footer Placeholder 4"/>
          <p:cNvSpPr txBox="1">
            <a:spLocks noGrp="1"/>
          </p:cNvSpPr>
          <p:nvPr/>
        </p:nvSpPr>
        <p:spPr bwMode="auto">
          <a:xfrm>
            <a:off x="3124200" y="6483350"/>
            <a:ext cx="2895600" cy="271463"/>
          </a:xfrm>
          <a:prstGeom prst="rect">
            <a:avLst/>
          </a:prstGeom>
          <a:noFill/>
          <a:ln w="9525">
            <a:noFill/>
            <a:miter lim="800000"/>
            <a:headEnd/>
            <a:tailEnd/>
          </a:ln>
        </p:spPr>
        <p:txBody>
          <a:bodyPr anchor="b"/>
          <a:lstStyle/>
          <a:p>
            <a:pPr algn="ctr">
              <a:buFont typeface="Wingdings 2" pitchFamily="18" charset="2"/>
              <a:buChar char=""/>
            </a:pPr>
            <a:r>
              <a:rPr lang="en-US" sz="1200" b="1">
                <a:solidFill>
                  <a:srgbClr val="000000"/>
                </a:solidFill>
              </a:rPr>
              <a:t>Integrity - Service - Innovation</a:t>
            </a:r>
          </a:p>
        </p:txBody>
      </p:sp>
      <p:sp>
        <p:nvSpPr>
          <p:cNvPr id="48131" name="Slide Number Placeholder 5"/>
          <p:cNvSpPr txBox="1">
            <a:spLocks noGrp="1"/>
          </p:cNvSpPr>
          <p:nvPr/>
        </p:nvSpPr>
        <p:spPr bwMode="auto">
          <a:xfrm>
            <a:off x="6907213" y="6496050"/>
            <a:ext cx="1905000" cy="252413"/>
          </a:xfrm>
          <a:prstGeom prst="rect">
            <a:avLst/>
          </a:prstGeom>
          <a:noFill/>
          <a:ln w="9525">
            <a:noFill/>
            <a:miter lim="800000"/>
            <a:headEnd/>
            <a:tailEnd/>
          </a:ln>
        </p:spPr>
        <p:txBody>
          <a:bodyPr anchor="b"/>
          <a:lstStyle/>
          <a:p>
            <a:pPr algn="r">
              <a:buFont typeface="Wingdings 2" pitchFamily="18" charset="2"/>
              <a:buChar char=""/>
            </a:pPr>
            <a:fld id="{424D6BAA-9C6B-4F35-A383-36D61D215927}" type="slidenum">
              <a:rPr lang="en-US" sz="1000" b="1">
                <a:solidFill>
                  <a:srgbClr val="292929"/>
                </a:solidFill>
              </a:rPr>
              <a:pPr algn="r">
                <a:buFont typeface="Wingdings 2" pitchFamily="18" charset="2"/>
                <a:buChar char=""/>
              </a:pPr>
              <a:t>5</a:t>
            </a:fld>
            <a:endParaRPr lang="en-US" sz="1000" b="1">
              <a:solidFill>
                <a:srgbClr val="292929"/>
              </a:solidFill>
            </a:endParaRPr>
          </a:p>
        </p:txBody>
      </p:sp>
      <p:sp>
        <p:nvSpPr>
          <p:cNvPr id="48132" name="Rectangle 3"/>
          <p:cNvSpPr>
            <a:spLocks noGrp="1" noChangeArrowheads="1"/>
          </p:cNvSpPr>
          <p:nvPr>
            <p:ph type="title" idx="4294967295"/>
          </p:nvPr>
        </p:nvSpPr>
        <p:spPr/>
        <p:txBody>
          <a:bodyPr anchor="ctr"/>
          <a:lstStyle/>
          <a:p>
            <a:pPr eaLnBrk="1" hangingPunct="1"/>
            <a:r>
              <a:rPr lang="en-US" smtClean="0"/>
              <a:t>Lean6 – What We Do</a:t>
            </a:r>
          </a:p>
        </p:txBody>
      </p:sp>
      <p:sp>
        <p:nvSpPr>
          <p:cNvPr id="48133" name="Text Box 7"/>
          <p:cNvSpPr txBox="1">
            <a:spLocks noChangeArrowheads="1"/>
          </p:cNvSpPr>
          <p:nvPr/>
        </p:nvSpPr>
        <p:spPr bwMode="auto">
          <a:xfrm>
            <a:off x="4025900" y="4229100"/>
            <a:ext cx="2336800" cy="1797050"/>
          </a:xfrm>
          <a:prstGeom prst="rect">
            <a:avLst/>
          </a:prstGeom>
          <a:solidFill>
            <a:srgbClr val="CFE5E9"/>
          </a:solidFill>
          <a:ln w="57150" cmpd="thickThin">
            <a:solidFill>
              <a:schemeClr val="tx1"/>
            </a:solidFill>
            <a:miter lim="800000"/>
            <a:headEnd/>
            <a:tailEnd/>
          </a:ln>
        </p:spPr>
        <p:txBody>
          <a:bodyPr wrap="none">
            <a:spAutoFit/>
          </a:bodyPr>
          <a:lstStyle/>
          <a:p>
            <a:pPr marL="177800" indent="-177800"/>
            <a:r>
              <a:rPr lang="en-US" b="1">
                <a:solidFill>
                  <a:srgbClr val="000099"/>
                </a:solidFill>
              </a:rPr>
              <a:t>Projects</a:t>
            </a:r>
          </a:p>
          <a:p>
            <a:pPr marL="177800" indent="-177800">
              <a:buFontTx/>
              <a:buChar char="•"/>
            </a:pPr>
            <a:r>
              <a:rPr lang="en-US"/>
              <a:t>Execution</a:t>
            </a:r>
          </a:p>
          <a:p>
            <a:pPr marL="177800" indent="-177800">
              <a:buFontTx/>
              <a:buChar char="•"/>
            </a:pPr>
            <a:r>
              <a:rPr lang="en-US"/>
              <a:t>Coaching</a:t>
            </a:r>
          </a:p>
          <a:p>
            <a:pPr marL="177800" indent="-177800">
              <a:buFontTx/>
              <a:buChar char="•"/>
            </a:pPr>
            <a:r>
              <a:rPr lang="en-US"/>
              <a:t>Strategic Initiatives</a:t>
            </a:r>
          </a:p>
          <a:p>
            <a:pPr marL="177800" indent="-177800">
              <a:buFontTx/>
              <a:buChar char="•"/>
            </a:pPr>
            <a:r>
              <a:rPr lang="en-US"/>
              <a:t>Scoping</a:t>
            </a:r>
          </a:p>
          <a:p>
            <a:pPr marL="177800" indent="-177800">
              <a:buFontTx/>
              <a:buChar char="•"/>
            </a:pPr>
            <a:r>
              <a:rPr lang="en-US"/>
              <a:t>Identification</a:t>
            </a:r>
          </a:p>
        </p:txBody>
      </p:sp>
      <p:sp>
        <p:nvSpPr>
          <p:cNvPr id="48134" name="Text Box 8"/>
          <p:cNvSpPr txBox="1">
            <a:spLocks noChangeArrowheads="1"/>
          </p:cNvSpPr>
          <p:nvPr/>
        </p:nvSpPr>
        <p:spPr bwMode="auto">
          <a:xfrm>
            <a:off x="381000" y="1155700"/>
            <a:ext cx="3200400" cy="4818063"/>
          </a:xfrm>
          <a:prstGeom prst="rect">
            <a:avLst/>
          </a:prstGeom>
          <a:solidFill>
            <a:srgbClr val="CFE5E9"/>
          </a:solidFill>
          <a:ln w="57150" cmpd="thickThin" algn="ctr">
            <a:solidFill>
              <a:schemeClr val="tx1"/>
            </a:solidFill>
            <a:miter lim="800000"/>
            <a:headEnd/>
            <a:tailEnd/>
          </a:ln>
        </p:spPr>
        <p:txBody>
          <a:bodyPr>
            <a:spAutoFit/>
          </a:bodyPr>
          <a:lstStyle/>
          <a:p>
            <a:pPr marL="177800" indent="-177800"/>
            <a:r>
              <a:rPr lang="en-US" b="1">
                <a:solidFill>
                  <a:srgbClr val="000099"/>
                </a:solidFill>
              </a:rPr>
              <a:t>Personnel Development</a:t>
            </a:r>
          </a:p>
          <a:p>
            <a:pPr marL="177800" indent="-177800">
              <a:buFontTx/>
              <a:buChar char="•"/>
            </a:pPr>
            <a:r>
              <a:rPr lang="en-US"/>
              <a:t>Training</a:t>
            </a:r>
          </a:p>
          <a:p>
            <a:pPr lvl="1" indent="-165100">
              <a:buFontTx/>
              <a:buChar char="•"/>
            </a:pPr>
            <a:r>
              <a:rPr lang="en-US"/>
              <a:t>Black Belt</a:t>
            </a:r>
          </a:p>
          <a:p>
            <a:pPr lvl="1" indent="-165100">
              <a:buFontTx/>
              <a:buChar char="•"/>
            </a:pPr>
            <a:r>
              <a:rPr lang="en-US"/>
              <a:t>Green Belt</a:t>
            </a:r>
          </a:p>
          <a:p>
            <a:pPr lvl="1" indent="-165100">
              <a:buFontTx/>
              <a:buChar char="•"/>
            </a:pPr>
            <a:r>
              <a:rPr lang="en-US"/>
              <a:t>Champion/Sponsor</a:t>
            </a:r>
          </a:p>
          <a:p>
            <a:pPr marL="177800" indent="-177800">
              <a:buFontTx/>
              <a:buChar char="•"/>
            </a:pPr>
            <a:r>
              <a:rPr lang="en-US"/>
              <a:t>Certification</a:t>
            </a:r>
          </a:p>
          <a:p>
            <a:pPr lvl="1" indent="-165100">
              <a:buFontTx/>
              <a:buChar char="•"/>
            </a:pPr>
            <a:r>
              <a:rPr lang="en-US"/>
              <a:t>Black Belt</a:t>
            </a:r>
          </a:p>
          <a:p>
            <a:pPr lvl="1" indent="-165100">
              <a:buFontTx/>
              <a:buChar char="•"/>
            </a:pPr>
            <a:r>
              <a:rPr lang="en-US"/>
              <a:t>Green Belt</a:t>
            </a:r>
          </a:p>
          <a:p>
            <a:pPr lvl="1" indent="-165100">
              <a:buFontTx/>
              <a:buChar char="•"/>
            </a:pPr>
            <a:r>
              <a:rPr lang="en-US"/>
              <a:t>Master Black Belt</a:t>
            </a:r>
          </a:p>
          <a:p>
            <a:pPr lvl="1" indent="-165100">
              <a:buFontTx/>
              <a:buChar char="•"/>
            </a:pPr>
            <a:r>
              <a:rPr lang="en-US"/>
              <a:t>Task</a:t>
            </a:r>
          </a:p>
          <a:p>
            <a:pPr lvl="2" indent="-165100">
              <a:buFontTx/>
              <a:buChar char="•"/>
            </a:pPr>
            <a:r>
              <a:rPr lang="en-US"/>
              <a:t>Trainer</a:t>
            </a:r>
          </a:p>
          <a:p>
            <a:pPr lvl="2" indent="-165100">
              <a:buFontTx/>
              <a:buChar char="•"/>
            </a:pPr>
            <a:r>
              <a:rPr lang="en-US"/>
              <a:t>Coach</a:t>
            </a:r>
          </a:p>
          <a:p>
            <a:pPr lvl="2" indent="-165100">
              <a:buFontTx/>
              <a:buChar char="•"/>
            </a:pPr>
            <a:r>
              <a:rPr lang="en-US"/>
              <a:t>Certifier</a:t>
            </a:r>
          </a:p>
          <a:p>
            <a:pPr marL="177800" indent="-177800">
              <a:buFontTx/>
              <a:buChar char="•"/>
            </a:pPr>
            <a:r>
              <a:rPr lang="en-US"/>
              <a:t>Communities of Practice</a:t>
            </a:r>
          </a:p>
          <a:p>
            <a:pPr marL="177800" indent="-177800">
              <a:buFontTx/>
              <a:buChar char="•"/>
            </a:pPr>
            <a:r>
              <a:rPr lang="en-US"/>
              <a:t>Continuing Education</a:t>
            </a:r>
          </a:p>
          <a:p>
            <a:pPr lvl="1" indent="-165100">
              <a:buFontTx/>
              <a:buChar char="•"/>
            </a:pPr>
            <a:r>
              <a:rPr lang="en-US"/>
              <a:t>New Skills</a:t>
            </a:r>
          </a:p>
          <a:p>
            <a:pPr lvl="1" indent="-165100">
              <a:buFontTx/>
              <a:buChar char="•"/>
            </a:pPr>
            <a:r>
              <a:rPr lang="en-US"/>
              <a:t>Maintaining Certification</a:t>
            </a:r>
          </a:p>
        </p:txBody>
      </p:sp>
      <p:grpSp>
        <p:nvGrpSpPr>
          <p:cNvPr id="48135" name="Group 23"/>
          <p:cNvGrpSpPr>
            <a:grpSpLocks/>
          </p:cNvGrpSpPr>
          <p:nvPr/>
        </p:nvGrpSpPr>
        <p:grpSpPr bwMode="auto">
          <a:xfrm>
            <a:off x="2730500" y="2603500"/>
            <a:ext cx="698500" cy="793750"/>
            <a:chOff x="4800" y="3024"/>
            <a:chExt cx="840" cy="1060"/>
          </a:xfrm>
        </p:grpSpPr>
        <p:sp>
          <p:nvSpPr>
            <p:cNvPr id="48150" name="Freeform 19"/>
            <p:cNvSpPr>
              <a:spLocks/>
            </p:cNvSpPr>
            <p:nvPr/>
          </p:nvSpPr>
          <p:spPr bwMode="auto">
            <a:xfrm>
              <a:off x="4800" y="3024"/>
              <a:ext cx="840" cy="1060"/>
            </a:xfrm>
            <a:custGeom>
              <a:avLst/>
              <a:gdLst>
                <a:gd name="T0" fmla="*/ 82 w 840"/>
                <a:gd name="T1" fmla="*/ 1050 h 1060"/>
                <a:gd name="T2" fmla="*/ 22 w 840"/>
                <a:gd name="T3" fmla="*/ 1002 h 1060"/>
                <a:gd name="T4" fmla="*/ 0 w 840"/>
                <a:gd name="T5" fmla="*/ 928 h 1060"/>
                <a:gd name="T6" fmla="*/ 6 w 840"/>
                <a:gd name="T7" fmla="*/ 660 h 1060"/>
                <a:gd name="T8" fmla="*/ 48 w 840"/>
                <a:gd name="T9" fmla="*/ 598 h 1060"/>
                <a:gd name="T10" fmla="*/ 120 w 840"/>
                <a:gd name="T11" fmla="*/ 568 h 1060"/>
                <a:gd name="T12" fmla="*/ 242 w 840"/>
                <a:gd name="T13" fmla="*/ 564 h 1060"/>
                <a:gd name="T14" fmla="*/ 266 w 840"/>
                <a:gd name="T15" fmla="*/ 544 h 1060"/>
                <a:gd name="T16" fmla="*/ 250 w 840"/>
                <a:gd name="T17" fmla="*/ 444 h 1060"/>
                <a:gd name="T18" fmla="*/ 196 w 840"/>
                <a:gd name="T19" fmla="*/ 372 h 1060"/>
                <a:gd name="T20" fmla="*/ 168 w 840"/>
                <a:gd name="T21" fmla="*/ 254 h 1060"/>
                <a:gd name="T22" fmla="*/ 198 w 840"/>
                <a:gd name="T23" fmla="*/ 134 h 1060"/>
                <a:gd name="T24" fmla="*/ 300 w 840"/>
                <a:gd name="T25" fmla="*/ 32 h 1060"/>
                <a:gd name="T26" fmla="*/ 422 w 840"/>
                <a:gd name="T27" fmla="*/ 0 h 1060"/>
                <a:gd name="T28" fmla="*/ 542 w 840"/>
                <a:gd name="T29" fmla="*/ 32 h 1060"/>
                <a:gd name="T30" fmla="*/ 644 w 840"/>
                <a:gd name="T31" fmla="*/ 134 h 1060"/>
                <a:gd name="T32" fmla="*/ 674 w 840"/>
                <a:gd name="T33" fmla="*/ 254 h 1060"/>
                <a:gd name="T34" fmla="*/ 636 w 840"/>
                <a:gd name="T35" fmla="*/ 390 h 1060"/>
                <a:gd name="T36" fmla="*/ 574 w 840"/>
                <a:gd name="T37" fmla="*/ 456 h 1060"/>
                <a:gd name="T38" fmla="*/ 528 w 840"/>
                <a:gd name="T39" fmla="*/ 452 h 1060"/>
                <a:gd name="T40" fmla="*/ 514 w 840"/>
                <a:gd name="T41" fmla="*/ 424 h 1060"/>
                <a:gd name="T42" fmla="*/ 528 w 840"/>
                <a:gd name="T43" fmla="*/ 388 h 1060"/>
                <a:gd name="T44" fmla="*/ 582 w 840"/>
                <a:gd name="T45" fmla="*/ 312 h 1060"/>
                <a:gd name="T46" fmla="*/ 592 w 840"/>
                <a:gd name="T47" fmla="*/ 236 h 1060"/>
                <a:gd name="T48" fmla="*/ 554 w 840"/>
                <a:gd name="T49" fmla="*/ 146 h 1060"/>
                <a:gd name="T50" fmla="*/ 472 w 840"/>
                <a:gd name="T51" fmla="*/ 90 h 1060"/>
                <a:gd name="T52" fmla="*/ 404 w 840"/>
                <a:gd name="T53" fmla="*/ 84 h 1060"/>
                <a:gd name="T54" fmla="*/ 312 w 840"/>
                <a:gd name="T55" fmla="*/ 122 h 1060"/>
                <a:gd name="T56" fmla="*/ 258 w 840"/>
                <a:gd name="T57" fmla="*/ 204 h 1060"/>
                <a:gd name="T58" fmla="*/ 252 w 840"/>
                <a:gd name="T59" fmla="*/ 272 h 1060"/>
                <a:gd name="T60" fmla="*/ 288 w 840"/>
                <a:gd name="T61" fmla="*/ 362 h 1060"/>
                <a:gd name="T62" fmla="*/ 352 w 840"/>
                <a:gd name="T63" fmla="*/ 414 h 1060"/>
                <a:gd name="T64" fmla="*/ 342 w 840"/>
                <a:gd name="T65" fmla="*/ 578 h 1060"/>
                <a:gd name="T66" fmla="*/ 310 w 840"/>
                <a:gd name="T67" fmla="*/ 618 h 1060"/>
                <a:gd name="T68" fmla="*/ 218 w 840"/>
                <a:gd name="T69" fmla="*/ 650 h 1060"/>
                <a:gd name="T70" fmla="*/ 96 w 840"/>
                <a:gd name="T71" fmla="*/ 664 h 1060"/>
                <a:gd name="T72" fmla="*/ 82 w 840"/>
                <a:gd name="T73" fmla="*/ 928 h 1060"/>
                <a:gd name="T74" fmla="*/ 104 w 840"/>
                <a:gd name="T75" fmla="*/ 970 h 1060"/>
                <a:gd name="T76" fmla="*/ 706 w 840"/>
                <a:gd name="T77" fmla="*/ 978 h 1060"/>
                <a:gd name="T78" fmla="*/ 752 w 840"/>
                <a:gd name="T79" fmla="*/ 946 h 1060"/>
                <a:gd name="T80" fmla="*/ 756 w 840"/>
                <a:gd name="T81" fmla="*/ 718 h 1060"/>
                <a:gd name="T82" fmla="*/ 740 w 840"/>
                <a:gd name="T83" fmla="*/ 674 h 1060"/>
                <a:gd name="T84" fmla="*/ 714 w 840"/>
                <a:gd name="T85" fmla="*/ 648 h 1060"/>
                <a:gd name="T86" fmla="*/ 620 w 840"/>
                <a:gd name="T87" fmla="*/ 648 h 1060"/>
                <a:gd name="T88" fmla="*/ 582 w 840"/>
                <a:gd name="T89" fmla="*/ 622 h 1060"/>
                <a:gd name="T90" fmla="*/ 582 w 840"/>
                <a:gd name="T91" fmla="*/ 590 h 1060"/>
                <a:gd name="T92" fmla="*/ 620 w 840"/>
                <a:gd name="T93" fmla="*/ 566 h 1060"/>
                <a:gd name="T94" fmla="*/ 726 w 840"/>
                <a:gd name="T95" fmla="*/ 566 h 1060"/>
                <a:gd name="T96" fmla="*/ 778 w 840"/>
                <a:gd name="T97" fmla="*/ 594 h 1060"/>
                <a:gd name="T98" fmla="*/ 830 w 840"/>
                <a:gd name="T99" fmla="*/ 674 h 1060"/>
                <a:gd name="T100" fmla="*/ 838 w 840"/>
                <a:gd name="T101" fmla="*/ 940 h 1060"/>
                <a:gd name="T102" fmla="*/ 808 w 840"/>
                <a:gd name="T103" fmla="*/ 1012 h 1060"/>
                <a:gd name="T104" fmla="*/ 746 w 840"/>
                <a:gd name="T105" fmla="*/ 1054 h 1060"/>
                <a:gd name="T106" fmla="*/ 132 w 840"/>
                <a:gd name="T107" fmla="*/ 1060 h 10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0"/>
                <a:gd name="T163" fmla="*/ 0 h 1060"/>
                <a:gd name="T164" fmla="*/ 840 w 840"/>
                <a:gd name="T165" fmla="*/ 1060 h 10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0" h="1060">
                  <a:moveTo>
                    <a:pt x="132" y="1060"/>
                  </a:moveTo>
                  <a:lnTo>
                    <a:pt x="132" y="1060"/>
                  </a:lnTo>
                  <a:lnTo>
                    <a:pt x="120" y="1060"/>
                  </a:lnTo>
                  <a:lnTo>
                    <a:pt x="106" y="1058"/>
                  </a:lnTo>
                  <a:lnTo>
                    <a:pt x="94" y="1054"/>
                  </a:lnTo>
                  <a:lnTo>
                    <a:pt x="82" y="1050"/>
                  </a:lnTo>
                  <a:lnTo>
                    <a:pt x="70" y="1044"/>
                  </a:lnTo>
                  <a:lnTo>
                    <a:pt x="58" y="1038"/>
                  </a:lnTo>
                  <a:lnTo>
                    <a:pt x="48" y="1030"/>
                  </a:lnTo>
                  <a:lnTo>
                    <a:pt x="38" y="1022"/>
                  </a:lnTo>
                  <a:lnTo>
                    <a:pt x="30" y="1012"/>
                  </a:lnTo>
                  <a:lnTo>
                    <a:pt x="22" y="1002"/>
                  </a:lnTo>
                  <a:lnTo>
                    <a:pt x="16" y="990"/>
                  </a:lnTo>
                  <a:lnTo>
                    <a:pt x="10" y="980"/>
                  </a:lnTo>
                  <a:lnTo>
                    <a:pt x="6" y="966"/>
                  </a:lnTo>
                  <a:lnTo>
                    <a:pt x="2" y="954"/>
                  </a:lnTo>
                  <a:lnTo>
                    <a:pt x="0" y="940"/>
                  </a:lnTo>
                  <a:lnTo>
                    <a:pt x="0" y="928"/>
                  </a:lnTo>
                  <a:lnTo>
                    <a:pt x="0" y="700"/>
                  </a:lnTo>
                  <a:lnTo>
                    <a:pt x="0" y="686"/>
                  </a:lnTo>
                  <a:lnTo>
                    <a:pt x="2" y="674"/>
                  </a:lnTo>
                  <a:lnTo>
                    <a:pt x="6" y="660"/>
                  </a:lnTo>
                  <a:lnTo>
                    <a:pt x="10" y="648"/>
                  </a:lnTo>
                  <a:lnTo>
                    <a:pt x="16" y="636"/>
                  </a:lnTo>
                  <a:lnTo>
                    <a:pt x="22" y="626"/>
                  </a:lnTo>
                  <a:lnTo>
                    <a:pt x="30" y="616"/>
                  </a:lnTo>
                  <a:lnTo>
                    <a:pt x="38" y="606"/>
                  </a:lnTo>
                  <a:lnTo>
                    <a:pt x="48" y="598"/>
                  </a:lnTo>
                  <a:lnTo>
                    <a:pt x="58" y="590"/>
                  </a:lnTo>
                  <a:lnTo>
                    <a:pt x="70" y="584"/>
                  </a:lnTo>
                  <a:lnTo>
                    <a:pt x="82" y="578"/>
                  </a:lnTo>
                  <a:lnTo>
                    <a:pt x="94" y="572"/>
                  </a:lnTo>
                  <a:lnTo>
                    <a:pt x="106" y="570"/>
                  </a:lnTo>
                  <a:lnTo>
                    <a:pt x="120" y="568"/>
                  </a:lnTo>
                  <a:lnTo>
                    <a:pt x="132" y="566"/>
                  </a:lnTo>
                  <a:lnTo>
                    <a:pt x="218" y="566"/>
                  </a:lnTo>
                  <a:lnTo>
                    <a:pt x="232" y="566"/>
                  </a:lnTo>
                  <a:lnTo>
                    <a:pt x="242" y="564"/>
                  </a:lnTo>
                  <a:lnTo>
                    <a:pt x="252" y="560"/>
                  </a:lnTo>
                  <a:lnTo>
                    <a:pt x="258" y="556"/>
                  </a:lnTo>
                  <a:lnTo>
                    <a:pt x="262" y="550"/>
                  </a:lnTo>
                  <a:lnTo>
                    <a:pt x="266" y="544"/>
                  </a:lnTo>
                  <a:lnTo>
                    <a:pt x="268" y="536"/>
                  </a:lnTo>
                  <a:lnTo>
                    <a:pt x="270" y="524"/>
                  </a:lnTo>
                  <a:lnTo>
                    <a:pt x="270" y="460"/>
                  </a:lnTo>
                  <a:lnTo>
                    <a:pt x="250" y="444"/>
                  </a:lnTo>
                  <a:lnTo>
                    <a:pt x="228" y="422"/>
                  </a:lnTo>
                  <a:lnTo>
                    <a:pt x="218" y="408"/>
                  </a:lnTo>
                  <a:lnTo>
                    <a:pt x="206" y="390"/>
                  </a:lnTo>
                  <a:lnTo>
                    <a:pt x="196" y="372"/>
                  </a:lnTo>
                  <a:lnTo>
                    <a:pt x="186" y="352"/>
                  </a:lnTo>
                  <a:lnTo>
                    <a:pt x="180" y="330"/>
                  </a:lnTo>
                  <a:lnTo>
                    <a:pt x="174" y="308"/>
                  </a:lnTo>
                  <a:lnTo>
                    <a:pt x="170" y="282"/>
                  </a:lnTo>
                  <a:lnTo>
                    <a:pt x="168" y="254"/>
                  </a:lnTo>
                  <a:lnTo>
                    <a:pt x="170" y="228"/>
                  </a:lnTo>
                  <a:lnTo>
                    <a:pt x="172" y="204"/>
                  </a:lnTo>
                  <a:lnTo>
                    <a:pt x="180" y="178"/>
                  </a:lnTo>
                  <a:lnTo>
                    <a:pt x="188" y="156"/>
                  </a:lnTo>
                  <a:lnTo>
                    <a:pt x="198" y="134"/>
                  </a:lnTo>
                  <a:lnTo>
                    <a:pt x="212" y="112"/>
                  </a:lnTo>
                  <a:lnTo>
                    <a:pt x="226" y="92"/>
                  </a:lnTo>
                  <a:lnTo>
                    <a:pt x="242" y="74"/>
                  </a:lnTo>
                  <a:lnTo>
                    <a:pt x="260" y="58"/>
                  </a:lnTo>
                  <a:lnTo>
                    <a:pt x="280" y="44"/>
                  </a:lnTo>
                  <a:lnTo>
                    <a:pt x="300" y="32"/>
                  </a:lnTo>
                  <a:lnTo>
                    <a:pt x="322" y="20"/>
                  </a:lnTo>
                  <a:lnTo>
                    <a:pt x="346" y="12"/>
                  </a:lnTo>
                  <a:lnTo>
                    <a:pt x="370" y="6"/>
                  </a:lnTo>
                  <a:lnTo>
                    <a:pt x="396" y="2"/>
                  </a:lnTo>
                  <a:lnTo>
                    <a:pt x="422" y="0"/>
                  </a:lnTo>
                  <a:lnTo>
                    <a:pt x="448" y="2"/>
                  </a:lnTo>
                  <a:lnTo>
                    <a:pt x="472" y="6"/>
                  </a:lnTo>
                  <a:lnTo>
                    <a:pt x="496" y="12"/>
                  </a:lnTo>
                  <a:lnTo>
                    <a:pt x="520" y="20"/>
                  </a:lnTo>
                  <a:lnTo>
                    <a:pt x="542" y="32"/>
                  </a:lnTo>
                  <a:lnTo>
                    <a:pt x="564" y="44"/>
                  </a:lnTo>
                  <a:lnTo>
                    <a:pt x="582" y="58"/>
                  </a:lnTo>
                  <a:lnTo>
                    <a:pt x="600" y="74"/>
                  </a:lnTo>
                  <a:lnTo>
                    <a:pt x="616" y="92"/>
                  </a:lnTo>
                  <a:lnTo>
                    <a:pt x="632" y="112"/>
                  </a:lnTo>
                  <a:lnTo>
                    <a:pt x="644" y="134"/>
                  </a:lnTo>
                  <a:lnTo>
                    <a:pt x="654" y="156"/>
                  </a:lnTo>
                  <a:lnTo>
                    <a:pt x="664" y="178"/>
                  </a:lnTo>
                  <a:lnTo>
                    <a:pt x="670" y="204"/>
                  </a:lnTo>
                  <a:lnTo>
                    <a:pt x="674" y="228"/>
                  </a:lnTo>
                  <a:lnTo>
                    <a:pt x="674" y="254"/>
                  </a:lnTo>
                  <a:lnTo>
                    <a:pt x="674" y="284"/>
                  </a:lnTo>
                  <a:lnTo>
                    <a:pt x="668" y="312"/>
                  </a:lnTo>
                  <a:lnTo>
                    <a:pt x="660" y="340"/>
                  </a:lnTo>
                  <a:lnTo>
                    <a:pt x="650" y="366"/>
                  </a:lnTo>
                  <a:lnTo>
                    <a:pt x="636" y="390"/>
                  </a:lnTo>
                  <a:lnTo>
                    <a:pt x="620" y="412"/>
                  </a:lnTo>
                  <a:lnTo>
                    <a:pt x="600" y="434"/>
                  </a:lnTo>
                  <a:lnTo>
                    <a:pt x="580" y="452"/>
                  </a:lnTo>
                  <a:lnTo>
                    <a:pt x="574" y="456"/>
                  </a:lnTo>
                  <a:lnTo>
                    <a:pt x="566" y="460"/>
                  </a:lnTo>
                  <a:lnTo>
                    <a:pt x="558" y="460"/>
                  </a:lnTo>
                  <a:lnTo>
                    <a:pt x="550" y="460"/>
                  </a:lnTo>
                  <a:lnTo>
                    <a:pt x="542" y="458"/>
                  </a:lnTo>
                  <a:lnTo>
                    <a:pt x="534" y="456"/>
                  </a:lnTo>
                  <a:lnTo>
                    <a:pt x="528" y="452"/>
                  </a:lnTo>
                  <a:lnTo>
                    <a:pt x="522" y="446"/>
                  </a:lnTo>
                  <a:lnTo>
                    <a:pt x="518" y="438"/>
                  </a:lnTo>
                  <a:lnTo>
                    <a:pt x="514" y="430"/>
                  </a:lnTo>
                  <a:lnTo>
                    <a:pt x="514" y="424"/>
                  </a:lnTo>
                  <a:lnTo>
                    <a:pt x="514" y="416"/>
                  </a:lnTo>
                  <a:lnTo>
                    <a:pt x="516" y="408"/>
                  </a:lnTo>
                  <a:lnTo>
                    <a:pt x="518" y="400"/>
                  </a:lnTo>
                  <a:lnTo>
                    <a:pt x="522" y="394"/>
                  </a:lnTo>
                  <a:lnTo>
                    <a:pt x="528" y="388"/>
                  </a:lnTo>
                  <a:lnTo>
                    <a:pt x="542" y="374"/>
                  </a:lnTo>
                  <a:lnTo>
                    <a:pt x="556" y="360"/>
                  </a:lnTo>
                  <a:lnTo>
                    <a:pt x="566" y="346"/>
                  </a:lnTo>
                  <a:lnTo>
                    <a:pt x="576" y="330"/>
                  </a:lnTo>
                  <a:lnTo>
                    <a:pt x="582" y="312"/>
                  </a:lnTo>
                  <a:lnTo>
                    <a:pt x="588" y="294"/>
                  </a:lnTo>
                  <a:lnTo>
                    <a:pt x="592" y="274"/>
                  </a:lnTo>
                  <a:lnTo>
                    <a:pt x="592" y="254"/>
                  </a:lnTo>
                  <a:lnTo>
                    <a:pt x="592" y="236"/>
                  </a:lnTo>
                  <a:lnTo>
                    <a:pt x="588" y="220"/>
                  </a:lnTo>
                  <a:lnTo>
                    <a:pt x="584" y="204"/>
                  </a:lnTo>
                  <a:lnTo>
                    <a:pt x="578" y="188"/>
                  </a:lnTo>
                  <a:lnTo>
                    <a:pt x="572" y="172"/>
                  </a:lnTo>
                  <a:lnTo>
                    <a:pt x="564" y="158"/>
                  </a:lnTo>
                  <a:lnTo>
                    <a:pt x="554" y="146"/>
                  </a:lnTo>
                  <a:lnTo>
                    <a:pt x="542" y="134"/>
                  </a:lnTo>
                  <a:lnTo>
                    <a:pt x="530" y="122"/>
                  </a:lnTo>
                  <a:lnTo>
                    <a:pt x="516" y="112"/>
                  </a:lnTo>
                  <a:lnTo>
                    <a:pt x="502" y="104"/>
                  </a:lnTo>
                  <a:lnTo>
                    <a:pt x="488" y="96"/>
                  </a:lnTo>
                  <a:lnTo>
                    <a:pt x="472" y="90"/>
                  </a:lnTo>
                  <a:lnTo>
                    <a:pt x="456" y="86"/>
                  </a:lnTo>
                  <a:lnTo>
                    <a:pt x="438" y="84"/>
                  </a:lnTo>
                  <a:lnTo>
                    <a:pt x="422" y="82"/>
                  </a:lnTo>
                  <a:lnTo>
                    <a:pt x="404" y="84"/>
                  </a:lnTo>
                  <a:lnTo>
                    <a:pt x="386" y="86"/>
                  </a:lnTo>
                  <a:lnTo>
                    <a:pt x="370" y="90"/>
                  </a:lnTo>
                  <a:lnTo>
                    <a:pt x="354" y="96"/>
                  </a:lnTo>
                  <a:lnTo>
                    <a:pt x="340" y="104"/>
                  </a:lnTo>
                  <a:lnTo>
                    <a:pt x="326" y="112"/>
                  </a:lnTo>
                  <a:lnTo>
                    <a:pt x="312" y="122"/>
                  </a:lnTo>
                  <a:lnTo>
                    <a:pt x="300" y="134"/>
                  </a:lnTo>
                  <a:lnTo>
                    <a:pt x="290" y="146"/>
                  </a:lnTo>
                  <a:lnTo>
                    <a:pt x="280" y="158"/>
                  </a:lnTo>
                  <a:lnTo>
                    <a:pt x="270" y="172"/>
                  </a:lnTo>
                  <a:lnTo>
                    <a:pt x="264" y="188"/>
                  </a:lnTo>
                  <a:lnTo>
                    <a:pt x="258" y="204"/>
                  </a:lnTo>
                  <a:lnTo>
                    <a:pt x="254" y="220"/>
                  </a:lnTo>
                  <a:lnTo>
                    <a:pt x="252" y="236"/>
                  </a:lnTo>
                  <a:lnTo>
                    <a:pt x="250" y="254"/>
                  </a:lnTo>
                  <a:lnTo>
                    <a:pt x="252" y="272"/>
                  </a:lnTo>
                  <a:lnTo>
                    <a:pt x="254" y="288"/>
                  </a:lnTo>
                  <a:lnTo>
                    <a:pt x="256" y="304"/>
                  </a:lnTo>
                  <a:lnTo>
                    <a:pt x="262" y="318"/>
                  </a:lnTo>
                  <a:lnTo>
                    <a:pt x="274" y="342"/>
                  </a:lnTo>
                  <a:lnTo>
                    <a:pt x="288" y="362"/>
                  </a:lnTo>
                  <a:lnTo>
                    <a:pt x="302" y="378"/>
                  </a:lnTo>
                  <a:lnTo>
                    <a:pt x="316" y="390"/>
                  </a:lnTo>
                  <a:lnTo>
                    <a:pt x="330" y="402"/>
                  </a:lnTo>
                  <a:lnTo>
                    <a:pt x="352" y="414"/>
                  </a:lnTo>
                  <a:lnTo>
                    <a:pt x="352" y="524"/>
                  </a:lnTo>
                  <a:lnTo>
                    <a:pt x="352" y="538"/>
                  </a:lnTo>
                  <a:lnTo>
                    <a:pt x="350" y="552"/>
                  </a:lnTo>
                  <a:lnTo>
                    <a:pt x="346" y="566"/>
                  </a:lnTo>
                  <a:lnTo>
                    <a:pt x="342" y="578"/>
                  </a:lnTo>
                  <a:lnTo>
                    <a:pt x="336" y="590"/>
                  </a:lnTo>
                  <a:lnTo>
                    <a:pt x="328" y="600"/>
                  </a:lnTo>
                  <a:lnTo>
                    <a:pt x="320" y="610"/>
                  </a:lnTo>
                  <a:lnTo>
                    <a:pt x="310" y="618"/>
                  </a:lnTo>
                  <a:lnTo>
                    <a:pt x="300" y="626"/>
                  </a:lnTo>
                  <a:lnTo>
                    <a:pt x="290" y="632"/>
                  </a:lnTo>
                  <a:lnTo>
                    <a:pt x="266" y="642"/>
                  </a:lnTo>
                  <a:lnTo>
                    <a:pt x="244" y="648"/>
                  </a:lnTo>
                  <a:lnTo>
                    <a:pt x="218" y="650"/>
                  </a:lnTo>
                  <a:lnTo>
                    <a:pt x="132" y="650"/>
                  </a:lnTo>
                  <a:lnTo>
                    <a:pt x="122" y="650"/>
                  </a:lnTo>
                  <a:lnTo>
                    <a:pt x="114" y="654"/>
                  </a:lnTo>
                  <a:lnTo>
                    <a:pt x="104" y="658"/>
                  </a:lnTo>
                  <a:lnTo>
                    <a:pt x="96" y="664"/>
                  </a:lnTo>
                  <a:lnTo>
                    <a:pt x="90" y="672"/>
                  </a:lnTo>
                  <a:lnTo>
                    <a:pt x="86" y="680"/>
                  </a:lnTo>
                  <a:lnTo>
                    <a:pt x="82" y="690"/>
                  </a:lnTo>
                  <a:lnTo>
                    <a:pt x="82" y="700"/>
                  </a:lnTo>
                  <a:lnTo>
                    <a:pt x="82" y="928"/>
                  </a:lnTo>
                  <a:lnTo>
                    <a:pt x="82" y="938"/>
                  </a:lnTo>
                  <a:lnTo>
                    <a:pt x="86" y="946"/>
                  </a:lnTo>
                  <a:lnTo>
                    <a:pt x="90" y="956"/>
                  </a:lnTo>
                  <a:lnTo>
                    <a:pt x="96" y="964"/>
                  </a:lnTo>
                  <a:lnTo>
                    <a:pt x="104" y="970"/>
                  </a:lnTo>
                  <a:lnTo>
                    <a:pt x="114" y="974"/>
                  </a:lnTo>
                  <a:lnTo>
                    <a:pt x="122" y="978"/>
                  </a:lnTo>
                  <a:lnTo>
                    <a:pt x="132" y="978"/>
                  </a:lnTo>
                  <a:lnTo>
                    <a:pt x="706" y="978"/>
                  </a:lnTo>
                  <a:lnTo>
                    <a:pt x="716" y="978"/>
                  </a:lnTo>
                  <a:lnTo>
                    <a:pt x="726" y="974"/>
                  </a:lnTo>
                  <a:lnTo>
                    <a:pt x="734" y="970"/>
                  </a:lnTo>
                  <a:lnTo>
                    <a:pt x="742" y="964"/>
                  </a:lnTo>
                  <a:lnTo>
                    <a:pt x="748" y="956"/>
                  </a:lnTo>
                  <a:lnTo>
                    <a:pt x="752" y="946"/>
                  </a:lnTo>
                  <a:lnTo>
                    <a:pt x="756" y="938"/>
                  </a:lnTo>
                  <a:lnTo>
                    <a:pt x="756" y="928"/>
                  </a:lnTo>
                  <a:lnTo>
                    <a:pt x="756" y="726"/>
                  </a:lnTo>
                  <a:lnTo>
                    <a:pt x="756" y="718"/>
                  </a:lnTo>
                  <a:lnTo>
                    <a:pt x="754" y="706"/>
                  </a:lnTo>
                  <a:lnTo>
                    <a:pt x="750" y="696"/>
                  </a:lnTo>
                  <a:lnTo>
                    <a:pt x="746" y="684"/>
                  </a:lnTo>
                  <a:lnTo>
                    <a:pt x="740" y="674"/>
                  </a:lnTo>
                  <a:lnTo>
                    <a:pt x="734" y="664"/>
                  </a:lnTo>
                  <a:lnTo>
                    <a:pt x="726" y="658"/>
                  </a:lnTo>
                  <a:lnTo>
                    <a:pt x="720" y="652"/>
                  </a:lnTo>
                  <a:lnTo>
                    <a:pt x="714" y="648"/>
                  </a:lnTo>
                  <a:lnTo>
                    <a:pt x="710" y="648"/>
                  </a:lnTo>
                  <a:lnTo>
                    <a:pt x="620" y="648"/>
                  </a:lnTo>
                  <a:lnTo>
                    <a:pt x="612" y="648"/>
                  </a:lnTo>
                  <a:lnTo>
                    <a:pt x="604" y="644"/>
                  </a:lnTo>
                  <a:lnTo>
                    <a:pt x="598" y="640"/>
                  </a:lnTo>
                  <a:lnTo>
                    <a:pt x="592" y="636"/>
                  </a:lnTo>
                  <a:lnTo>
                    <a:pt x="586" y="630"/>
                  </a:lnTo>
                  <a:lnTo>
                    <a:pt x="582" y="622"/>
                  </a:lnTo>
                  <a:lnTo>
                    <a:pt x="580" y="614"/>
                  </a:lnTo>
                  <a:lnTo>
                    <a:pt x="580" y="606"/>
                  </a:lnTo>
                  <a:lnTo>
                    <a:pt x="580" y="598"/>
                  </a:lnTo>
                  <a:lnTo>
                    <a:pt x="582" y="590"/>
                  </a:lnTo>
                  <a:lnTo>
                    <a:pt x="586" y="584"/>
                  </a:lnTo>
                  <a:lnTo>
                    <a:pt x="592" y="578"/>
                  </a:lnTo>
                  <a:lnTo>
                    <a:pt x="598" y="572"/>
                  </a:lnTo>
                  <a:lnTo>
                    <a:pt x="604" y="568"/>
                  </a:lnTo>
                  <a:lnTo>
                    <a:pt x="612" y="566"/>
                  </a:lnTo>
                  <a:lnTo>
                    <a:pt x="620" y="566"/>
                  </a:lnTo>
                  <a:lnTo>
                    <a:pt x="710" y="566"/>
                  </a:lnTo>
                  <a:lnTo>
                    <a:pt x="726" y="566"/>
                  </a:lnTo>
                  <a:lnTo>
                    <a:pt x="740" y="570"/>
                  </a:lnTo>
                  <a:lnTo>
                    <a:pt x="754" y="576"/>
                  </a:lnTo>
                  <a:lnTo>
                    <a:pt x="768" y="584"/>
                  </a:lnTo>
                  <a:lnTo>
                    <a:pt x="778" y="594"/>
                  </a:lnTo>
                  <a:lnTo>
                    <a:pt x="788" y="602"/>
                  </a:lnTo>
                  <a:lnTo>
                    <a:pt x="806" y="624"/>
                  </a:lnTo>
                  <a:lnTo>
                    <a:pt x="820" y="648"/>
                  </a:lnTo>
                  <a:lnTo>
                    <a:pt x="830" y="674"/>
                  </a:lnTo>
                  <a:lnTo>
                    <a:pt x="836" y="700"/>
                  </a:lnTo>
                  <a:lnTo>
                    <a:pt x="840" y="726"/>
                  </a:lnTo>
                  <a:lnTo>
                    <a:pt x="840" y="928"/>
                  </a:lnTo>
                  <a:lnTo>
                    <a:pt x="838" y="940"/>
                  </a:lnTo>
                  <a:lnTo>
                    <a:pt x="836" y="954"/>
                  </a:lnTo>
                  <a:lnTo>
                    <a:pt x="834" y="966"/>
                  </a:lnTo>
                  <a:lnTo>
                    <a:pt x="828" y="980"/>
                  </a:lnTo>
                  <a:lnTo>
                    <a:pt x="824" y="990"/>
                  </a:lnTo>
                  <a:lnTo>
                    <a:pt x="816" y="1002"/>
                  </a:lnTo>
                  <a:lnTo>
                    <a:pt x="808" y="1012"/>
                  </a:lnTo>
                  <a:lnTo>
                    <a:pt x="800" y="1022"/>
                  </a:lnTo>
                  <a:lnTo>
                    <a:pt x="790" y="1030"/>
                  </a:lnTo>
                  <a:lnTo>
                    <a:pt x="780" y="1038"/>
                  </a:lnTo>
                  <a:lnTo>
                    <a:pt x="770" y="1044"/>
                  </a:lnTo>
                  <a:lnTo>
                    <a:pt x="758" y="1050"/>
                  </a:lnTo>
                  <a:lnTo>
                    <a:pt x="746" y="1054"/>
                  </a:lnTo>
                  <a:lnTo>
                    <a:pt x="732" y="1058"/>
                  </a:lnTo>
                  <a:lnTo>
                    <a:pt x="720" y="1060"/>
                  </a:lnTo>
                  <a:lnTo>
                    <a:pt x="706" y="1060"/>
                  </a:lnTo>
                  <a:lnTo>
                    <a:pt x="132" y="1060"/>
                  </a:lnTo>
                  <a:close/>
                </a:path>
              </a:pathLst>
            </a:custGeom>
            <a:solidFill>
              <a:srgbClr val="0065A7"/>
            </a:solidFill>
            <a:ln w="9525">
              <a:noFill/>
              <a:round/>
              <a:headEnd/>
              <a:tailEnd/>
            </a:ln>
          </p:spPr>
          <p:txBody>
            <a:bodyPr/>
            <a:lstStyle/>
            <a:p>
              <a:endParaRPr lang="en-US"/>
            </a:p>
          </p:txBody>
        </p:sp>
        <p:sp>
          <p:nvSpPr>
            <p:cNvPr id="48151" name="WordArt 22"/>
            <p:cNvSpPr>
              <a:spLocks noChangeArrowheads="1" noChangeShapeType="1" noTextEdit="1"/>
            </p:cNvSpPr>
            <p:nvPr/>
          </p:nvSpPr>
          <p:spPr bwMode="auto">
            <a:xfrm>
              <a:off x="5008" y="3696"/>
              <a:ext cx="432" cy="288"/>
            </a:xfrm>
            <a:prstGeom prst="rect">
              <a:avLst/>
            </a:prstGeom>
          </p:spPr>
          <p:txBody>
            <a:bodyPr wrap="none" fromWordArt="1">
              <a:prstTxWarp prst="textPlain">
                <a:avLst>
                  <a:gd name="adj" fmla="val 50000"/>
                </a:avLst>
              </a:prstTxWarp>
            </a:bodyPr>
            <a:lstStyle/>
            <a:p>
              <a:pPr algn="ctr"/>
              <a:r>
                <a:rPr lang="en-US" sz="3600" i="1" kern="10">
                  <a:ln w="9525">
                    <a:solidFill>
                      <a:srgbClr val="589CDA"/>
                    </a:solidFill>
                    <a:miter lim="800000"/>
                    <a:headEnd/>
                    <a:tailEnd/>
                  </a:ln>
                  <a:solidFill>
                    <a:srgbClr val="4688B0"/>
                  </a:solidFill>
                  <a:effectLst>
                    <a:outerShdw dist="35921" dir="2700000" algn="ctr" rotWithShape="0">
                      <a:srgbClr val="808080">
                        <a:alpha val="79999"/>
                      </a:srgbClr>
                    </a:outerShdw>
                  </a:effectLst>
                  <a:latin typeface="Arial Black"/>
                </a:rPr>
                <a:t>21</a:t>
              </a:r>
            </a:p>
          </p:txBody>
        </p:sp>
      </p:grpSp>
      <p:sp>
        <p:nvSpPr>
          <p:cNvPr id="48136" name="Text Box 24"/>
          <p:cNvSpPr txBox="1">
            <a:spLocks noChangeArrowheads="1"/>
          </p:cNvSpPr>
          <p:nvPr/>
        </p:nvSpPr>
        <p:spPr bwMode="auto">
          <a:xfrm>
            <a:off x="3822700" y="1168400"/>
            <a:ext cx="3416300" cy="2620963"/>
          </a:xfrm>
          <a:prstGeom prst="rect">
            <a:avLst/>
          </a:prstGeom>
          <a:solidFill>
            <a:srgbClr val="CFE5E9"/>
          </a:solidFill>
          <a:ln w="57150" cmpd="thickThin" algn="ctr">
            <a:solidFill>
              <a:schemeClr val="tx1"/>
            </a:solidFill>
            <a:miter lim="800000"/>
            <a:headEnd/>
            <a:tailEnd/>
          </a:ln>
        </p:spPr>
        <p:txBody>
          <a:bodyPr>
            <a:spAutoFit/>
          </a:bodyPr>
          <a:lstStyle/>
          <a:p>
            <a:pPr marL="177800" indent="-177800"/>
            <a:r>
              <a:rPr lang="en-US" b="1">
                <a:solidFill>
                  <a:srgbClr val="000099"/>
                </a:solidFill>
              </a:rPr>
              <a:t>Policy/Procedures</a:t>
            </a:r>
          </a:p>
          <a:p>
            <a:pPr marL="177800" indent="-177800">
              <a:buFontTx/>
              <a:buChar char="•"/>
            </a:pPr>
            <a:r>
              <a:rPr lang="en-US"/>
              <a:t>Methodology</a:t>
            </a:r>
          </a:p>
          <a:p>
            <a:pPr marL="177800" indent="-177800">
              <a:buFontTx/>
              <a:buChar char="•"/>
            </a:pPr>
            <a:r>
              <a:rPr lang="en-US"/>
              <a:t>Documentation</a:t>
            </a:r>
          </a:p>
          <a:p>
            <a:pPr marL="177800" indent="-177800">
              <a:buFontTx/>
              <a:buChar char="•"/>
            </a:pPr>
            <a:r>
              <a:rPr lang="en-US"/>
              <a:t>Outreach</a:t>
            </a:r>
          </a:p>
          <a:p>
            <a:pPr lvl="1" indent="-165100">
              <a:buFontTx/>
              <a:buChar char="•"/>
            </a:pPr>
            <a:r>
              <a:rPr lang="en-US"/>
              <a:t>OSD</a:t>
            </a:r>
          </a:p>
          <a:p>
            <a:pPr lvl="1" indent="-165100">
              <a:buFontTx/>
              <a:buChar char="•"/>
            </a:pPr>
            <a:r>
              <a:rPr lang="en-US"/>
              <a:t>Components</a:t>
            </a:r>
          </a:p>
          <a:p>
            <a:pPr lvl="1" indent="-165100">
              <a:buFontTx/>
              <a:buChar char="•"/>
            </a:pPr>
            <a:r>
              <a:rPr lang="en-US"/>
              <a:t>Federal Sector</a:t>
            </a:r>
          </a:p>
          <a:p>
            <a:pPr lvl="1" indent="-165100">
              <a:buFontTx/>
              <a:buChar char="•"/>
            </a:pPr>
            <a:r>
              <a:rPr lang="en-US"/>
              <a:t>Public/Private Partnership</a:t>
            </a:r>
          </a:p>
          <a:p>
            <a:pPr marL="177800" indent="-177800">
              <a:buFontTx/>
              <a:buChar char="•"/>
            </a:pPr>
            <a:r>
              <a:rPr lang="en-US"/>
              <a:t>Idea Process</a:t>
            </a:r>
          </a:p>
        </p:txBody>
      </p:sp>
      <p:sp>
        <p:nvSpPr>
          <p:cNvPr id="48137" name="Text Box 25"/>
          <p:cNvSpPr txBox="1">
            <a:spLocks noChangeArrowheads="1"/>
          </p:cNvSpPr>
          <p:nvPr/>
        </p:nvSpPr>
        <p:spPr bwMode="auto">
          <a:xfrm>
            <a:off x="6946900" y="1536700"/>
            <a:ext cx="1981200" cy="1247775"/>
          </a:xfrm>
          <a:prstGeom prst="rect">
            <a:avLst/>
          </a:prstGeom>
          <a:solidFill>
            <a:srgbClr val="CFE5E9"/>
          </a:solidFill>
          <a:ln w="57150" cmpd="thickThin" algn="ctr">
            <a:solidFill>
              <a:schemeClr val="tx1"/>
            </a:solidFill>
            <a:miter lim="800000"/>
            <a:headEnd/>
            <a:tailEnd/>
          </a:ln>
        </p:spPr>
        <p:txBody>
          <a:bodyPr>
            <a:spAutoFit/>
          </a:bodyPr>
          <a:lstStyle/>
          <a:p>
            <a:pPr marL="177800" indent="-177800"/>
            <a:r>
              <a:rPr lang="en-US" b="1">
                <a:solidFill>
                  <a:srgbClr val="000099"/>
                </a:solidFill>
              </a:rPr>
              <a:t>Reporting</a:t>
            </a:r>
          </a:p>
          <a:p>
            <a:pPr marL="177800" indent="-177800">
              <a:buFontTx/>
              <a:buChar char="•"/>
            </a:pPr>
            <a:r>
              <a:rPr lang="en-US"/>
              <a:t>BSC</a:t>
            </a:r>
          </a:p>
          <a:p>
            <a:pPr marL="177800" indent="-177800">
              <a:buFontTx/>
              <a:buChar char="•"/>
            </a:pPr>
            <a:r>
              <a:rPr lang="en-US"/>
              <a:t>Project Status</a:t>
            </a:r>
          </a:p>
          <a:p>
            <a:pPr marL="177800" indent="-177800">
              <a:buFontTx/>
              <a:buChar char="•"/>
            </a:pPr>
            <a:r>
              <a:rPr lang="en-US"/>
              <a:t>Ad hoc</a:t>
            </a:r>
          </a:p>
        </p:txBody>
      </p:sp>
      <p:sp>
        <p:nvSpPr>
          <p:cNvPr id="48138" name="Text Box 26"/>
          <p:cNvSpPr txBox="1">
            <a:spLocks noChangeArrowheads="1"/>
          </p:cNvSpPr>
          <p:nvPr/>
        </p:nvSpPr>
        <p:spPr bwMode="auto">
          <a:xfrm>
            <a:off x="6680200" y="3581400"/>
            <a:ext cx="2273300" cy="2620963"/>
          </a:xfrm>
          <a:prstGeom prst="rect">
            <a:avLst/>
          </a:prstGeom>
          <a:solidFill>
            <a:srgbClr val="CFE5E9"/>
          </a:solidFill>
          <a:ln w="57150" cmpd="thickThin" algn="ctr">
            <a:solidFill>
              <a:schemeClr val="tx1"/>
            </a:solidFill>
            <a:miter lim="800000"/>
            <a:headEnd/>
            <a:tailEnd/>
          </a:ln>
        </p:spPr>
        <p:txBody>
          <a:bodyPr>
            <a:spAutoFit/>
          </a:bodyPr>
          <a:lstStyle/>
          <a:p>
            <a:pPr marL="177800" indent="-177800"/>
            <a:r>
              <a:rPr lang="en-US" b="1">
                <a:solidFill>
                  <a:srgbClr val="000099"/>
                </a:solidFill>
              </a:rPr>
              <a:t>ODAA</a:t>
            </a:r>
          </a:p>
          <a:p>
            <a:pPr marL="177800" indent="-177800">
              <a:buFontTx/>
              <a:buChar char="•"/>
            </a:pPr>
            <a:r>
              <a:rPr lang="en-US"/>
              <a:t>Administration</a:t>
            </a:r>
          </a:p>
          <a:p>
            <a:pPr lvl="1" indent="-165100">
              <a:buFontTx/>
              <a:buChar char="•"/>
            </a:pPr>
            <a:r>
              <a:rPr lang="en-US"/>
              <a:t>PowerSteering</a:t>
            </a:r>
          </a:p>
          <a:p>
            <a:pPr lvl="1" indent="-165100">
              <a:buFontTx/>
              <a:buChar char="•"/>
            </a:pPr>
            <a:r>
              <a:rPr lang="en-US"/>
              <a:t>Property</a:t>
            </a:r>
          </a:p>
          <a:p>
            <a:pPr lvl="1" indent="-165100">
              <a:buFontTx/>
              <a:buChar char="•"/>
            </a:pPr>
            <a:r>
              <a:rPr lang="en-US"/>
              <a:t>Software</a:t>
            </a:r>
          </a:p>
          <a:p>
            <a:pPr lvl="1" indent="-165100">
              <a:buFontTx/>
              <a:buChar char="•"/>
            </a:pPr>
            <a:r>
              <a:rPr lang="en-US"/>
              <a:t>Contracts</a:t>
            </a:r>
          </a:p>
          <a:p>
            <a:pPr lvl="1" indent="-165100">
              <a:buFontTx/>
              <a:buChar char="•"/>
            </a:pPr>
            <a:r>
              <a:rPr lang="en-US"/>
              <a:t>Personnel</a:t>
            </a:r>
          </a:p>
          <a:p>
            <a:pPr marL="177800" indent="-177800">
              <a:buFontTx/>
              <a:buChar char="•"/>
            </a:pPr>
            <a:r>
              <a:rPr lang="en-US"/>
              <a:t>Facilitation</a:t>
            </a:r>
          </a:p>
          <a:p>
            <a:pPr marL="177800" indent="-177800">
              <a:buFontTx/>
              <a:buChar char="•"/>
            </a:pPr>
            <a:r>
              <a:rPr lang="en-US"/>
              <a:t>Agency teams</a:t>
            </a:r>
            <a:endParaRPr lang="en-US">
              <a:solidFill>
                <a:srgbClr val="000099"/>
              </a:solidFill>
            </a:endParaRPr>
          </a:p>
        </p:txBody>
      </p:sp>
      <p:grpSp>
        <p:nvGrpSpPr>
          <p:cNvPr id="48139" name="Group 39"/>
          <p:cNvGrpSpPr>
            <a:grpSpLocks/>
          </p:cNvGrpSpPr>
          <p:nvPr/>
        </p:nvGrpSpPr>
        <p:grpSpPr bwMode="auto">
          <a:xfrm>
            <a:off x="5994400" y="1219200"/>
            <a:ext cx="698500" cy="793750"/>
            <a:chOff x="3776" y="768"/>
            <a:chExt cx="440" cy="500"/>
          </a:xfrm>
        </p:grpSpPr>
        <p:sp>
          <p:nvSpPr>
            <p:cNvPr id="48148" name="Freeform 28"/>
            <p:cNvSpPr>
              <a:spLocks/>
            </p:cNvSpPr>
            <p:nvPr/>
          </p:nvSpPr>
          <p:spPr bwMode="auto">
            <a:xfrm>
              <a:off x="3776" y="768"/>
              <a:ext cx="440" cy="500"/>
            </a:xfrm>
            <a:custGeom>
              <a:avLst/>
              <a:gdLst>
                <a:gd name="T0" fmla="*/ 43 w 840"/>
                <a:gd name="T1" fmla="*/ 495 h 1060"/>
                <a:gd name="T2" fmla="*/ 12 w 840"/>
                <a:gd name="T3" fmla="*/ 473 h 1060"/>
                <a:gd name="T4" fmla="*/ 0 w 840"/>
                <a:gd name="T5" fmla="*/ 438 h 1060"/>
                <a:gd name="T6" fmla="*/ 3 w 840"/>
                <a:gd name="T7" fmla="*/ 311 h 1060"/>
                <a:gd name="T8" fmla="*/ 25 w 840"/>
                <a:gd name="T9" fmla="*/ 282 h 1060"/>
                <a:gd name="T10" fmla="*/ 63 w 840"/>
                <a:gd name="T11" fmla="*/ 268 h 1060"/>
                <a:gd name="T12" fmla="*/ 127 w 840"/>
                <a:gd name="T13" fmla="*/ 266 h 1060"/>
                <a:gd name="T14" fmla="*/ 139 w 840"/>
                <a:gd name="T15" fmla="*/ 257 h 1060"/>
                <a:gd name="T16" fmla="*/ 131 w 840"/>
                <a:gd name="T17" fmla="*/ 209 h 1060"/>
                <a:gd name="T18" fmla="*/ 103 w 840"/>
                <a:gd name="T19" fmla="*/ 175 h 1060"/>
                <a:gd name="T20" fmla="*/ 88 w 840"/>
                <a:gd name="T21" fmla="*/ 120 h 1060"/>
                <a:gd name="T22" fmla="*/ 104 w 840"/>
                <a:gd name="T23" fmla="*/ 63 h 1060"/>
                <a:gd name="T24" fmla="*/ 157 w 840"/>
                <a:gd name="T25" fmla="*/ 15 h 1060"/>
                <a:gd name="T26" fmla="*/ 221 w 840"/>
                <a:gd name="T27" fmla="*/ 0 h 1060"/>
                <a:gd name="T28" fmla="*/ 284 w 840"/>
                <a:gd name="T29" fmla="*/ 15 h 1060"/>
                <a:gd name="T30" fmla="*/ 337 w 840"/>
                <a:gd name="T31" fmla="*/ 63 h 1060"/>
                <a:gd name="T32" fmla="*/ 353 w 840"/>
                <a:gd name="T33" fmla="*/ 120 h 1060"/>
                <a:gd name="T34" fmla="*/ 333 w 840"/>
                <a:gd name="T35" fmla="*/ 184 h 1060"/>
                <a:gd name="T36" fmla="*/ 301 w 840"/>
                <a:gd name="T37" fmla="*/ 215 h 1060"/>
                <a:gd name="T38" fmla="*/ 277 w 840"/>
                <a:gd name="T39" fmla="*/ 213 h 1060"/>
                <a:gd name="T40" fmla="*/ 269 w 840"/>
                <a:gd name="T41" fmla="*/ 200 h 1060"/>
                <a:gd name="T42" fmla="*/ 277 w 840"/>
                <a:gd name="T43" fmla="*/ 183 h 1060"/>
                <a:gd name="T44" fmla="*/ 305 w 840"/>
                <a:gd name="T45" fmla="*/ 147 h 1060"/>
                <a:gd name="T46" fmla="*/ 310 w 840"/>
                <a:gd name="T47" fmla="*/ 111 h 1060"/>
                <a:gd name="T48" fmla="*/ 290 w 840"/>
                <a:gd name="T49" fmla="*/ 69 h 1060"/>
                <a:gd name="T50" fmla="*/ 247 w 840"/>
                <a:gd name="T51" fmla="*/ 42 h 1060"/>
                <a:gd name="T52" fmla="*/ 212 w 840"/>
                <a:gd name="T53" fmla="*/ 40 h 1060"/>
                <a:gd name="T54" fmla="*/ 163 w 840"/>
                <a:gd name="T55" fmla="*/ 58 h 1060"/>
                <a:gd name="T56" fmla="*/ 135 w 840"/>
                <a:gd name="T57" fmla="*/ 96 h 1060"/>
                <a:gd name="T58" fmla="*/ 132 w 840"/>
                <a:gd name="T59" fmla="*/ 128 h 1060"/>
                <a:gd name="T60" fmla="*/ 151 w 840"/>
                <a:gd name="T61" fmla="*/ 171 h 1060"/>
                <a:gd name="T62" fmla="*/ 184 w 840"/>
                <a:gd name="T63" fmla="*/ 195 h 1060"/>
                <a:gd name="T64" fmla="*/ 179 w 840"/>
                <a:gd name="T65" fmla="*/ 273 h 1060"/>
                <a:gd name="T66" fmla="*/ 162 w 840"/>
                <a:gd name="T67" fmla="*/ 292 h 1060"/>
                <a:gd name="T68" fmla="*/ 114 w 840"/>
                <a:gd name="T69" fmla="*/ 307 h 1060"/>
                <a:gd name="T70" fmla="*/ 50 w 840"/>
                <a:gd name="T71" fmla="*/ 313 h 1060"/>
                <a:gd name="T72" fmla="*/ 43 w 840"/>
                <a:gd name="T73" fmla="*/ 438 h 1060"/>
                <a:gd name="T74" fmla="*/ 54 w 840"/>
                <a:gd name="T75" fmla="*/ 458 h 1060"/>
                <a:gd name="T76" fmla="*/ 370 w 840"/>
                <a:gd name="T77" fmla="*/ 461 h 1060"/>
                <a:gd name="T78" fmla="*/ 394 w 840"/>
                <a:gd name="T79" fmla="*/ 446 h 1060"/>
                <a:gd name="T80" fmla="*/ 396 w 840"/>
                <a:gd name="T81" fmla="*/ 339 h 1060"/>
                <a:gd name="T82" fmla="*/ 388 w 840"/>
                <a:gd name="T83" fmla="*/ 318 h 1060"/>
                <a:gd name="T84" fmla="*/ 374 w 840"/>
                <a:gd name="T85" fmla="*/ 306 h 1060"/>
                <a:gd name="T86" fmla="*/ 325 w 840"/>
                <a:gd name="T87" fmla="*/ 306 h 1060"/>
                <a:gd name="T88" fmla="*/ 305 w 840"/>
                <a:gd name="T89" fmla="*/ 293 h 1060"/>
                <a:gd name="T90" fmla="*/ 305 w 840"/>
                <a:gd name="T91" fmla="*/ 278 h 1060"/>
                <a:gd name="T92" fmla="*/ 325 w 840"/>
                <a:gd name="T93" fmla="*/ 267 h 1060"/>
                <a:gd name="T94" fmla="*/ 380 w 840"/>
                <a:gd name="T95" fmla="*/ 267 h 1060"/>
                <a:gd name="T96" fmla="*/ 408 w 840"/>
                <a:gd name="T97" fmla="*/ 280 h 1060"/>
                <a:gd name="T98" fmla="*/ 435 w 840"/>
                <a:gd name="T99" fmla="*/ 318 h 1060"/>
                <a:gd name="T100" fmla="*/ 439 w 840"/>
                <a:gd name="T101" fmla="*/ 443 h 1060"/>
                <a:gd name="T102" fmla="*/ 423 w 840"/>
                <a:gd name="T103" fmla="*/ 477 h 1060"/>
                <a:gd name="T104" fmla="*/ 391 w 840"/>
                <a:gd name="T105" fmla="*/ 497 h 1060"/>
                <a:gd name="T106" fmla="*/ 69 w 840"/>
                <a:gd name="T107" fmla="*/ 500 h 10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0"/>
                <a:gd name="T163" fmla="*/ 0 h 1060"/>
                <a:gd name="T164" fmla="*/ 840 w 840"/>
                <a:gd name="T165" fmla="*/ 1060 h 10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0" h="1060">
                  <a:moveTo>
                    <a:pt x="132" y="1060"/>
                  </a:moveTo>
                  <a:lnTo>
                    <a:pt x="132" y="1060"/>
                  </a:lnTo>
                  <a:lnTo>
                    <a:pt x="120" y="1060"/>
                  </a:lnTo>
                  <a:lnTo>
                    <a:pt x="106" y="1058"/>
                  </a:lnTo>
                  <a:lnTo>
                    <a:pt x="94" y="1054"/>
                  </a:lnTo>
                  <a:lnTo>
                    <a:pt x="82" y="1050"/>
                  </a:lnTo>
                  <a:lnTo>
                    <a:pt x="70" y="1044"/>
                  </a:lnTo>
                  <a:lnTo>
                    <a:pt x="58" y="1038"/>
                  </a:lnTo>
                  <a:lnTo>
                    <a:pt x="48" y="1030"/>
                  </a:lnTo>
                  <a:lnTo>
                    <a:pt x="38" y="1022"/>
                  </a:lnTo>
                  <a:lnTo>
                    <a:pt x="30" y="1012"/>
                  </a:lnTo>
                  <a:lnTo>
                    <a:pt x="22" y="1002"/>
                  </a:lnTo>
                  <a:lnTo>
                    <a:pt x="16" y="990"/>
                  </a:lnTo>
                  <a:lnTo>
                    <a:pt x="10" y="980"/>
                  </a:lnTo>
                  <a:lnTo>
                    <a:pt x="6" y="966"/>
                  </a:lnTo>
                  <a:lnTo>
                    <a:pt x="2" y="954"/>
                  </a:lnTo>
                  <a:lnTo>
                    <a:pt x="0" y="940"/>
                  </a:lnTo>
                  <a:lnTo>
                    <a:pt x="0" y="928"/>
                  </a:lnTo>
                  <a:lnTo>
                    <a:pt x="0" y="700"/>
                  </a:lnTo>
                  <a:lnTo>
                    <a:pt x="0" y="686"/>
                  </a:lnTo>
                  <a:lnTo>
                    <a:pt x="2" y="674"/>
                  </a:lnTo>
                  <a:lnTo>
                    <a:pt x="6" y="660"/>
                  </a:lnTo>
                  <a:lnTo>
                    <a:pt x="10" y="648"/>
                  </a:lnTo>
                  <a:lnTo>
                    <a:pt x="16" y="636"/>
                  </a:lnTo>
                  <a:lnTo>
                    <a:pt x="22" y="626"/>
                  </a:lnTo>
                  <a:lnTo>
                    <a:pt x="30" y="616"/>
                  </a:lnTo>
                  <a:lnTo>
                    <a:pt x="38" y="606"/>
                  </a:lnTo>
                  <a:lnTo>
                    <a:pt x="48" y="598"/>
                  </a:lnTo>
                  <a:lnTo>
                    <a:pt x="58" y="590"/>
                  </a:lnTo>
                  <a:lnTo>
                    <a:pt x="70" y="584"/>
                  </a:lnTo>
                  <a:lnTo>
                    <a:pt x="82" y="578"/>
                  </a:lnTo>
                  <a:lnTo>
                    <a:pt x="94" y="572"/>
                  </a:lnTo>
                  <a:lnTo>
                    <a:pt x="106" y="570"/>
                  </a:lnTo>
                  <a:lnTo>
                    <a:pt x="120" y="568"/>
                  </a:lnTo>
                  <a:lnTo>
                    <a:pt x="132" y="566"/>
                  </a:lnTo>
                  <a:lnTo>
                    <a:pt x="218" y="566"/>
                  </a:lnTo>
                  <a:lnTo>
                    <a:pt x="232" y="566"/>
                  </a:lnTo>
                  <a:lnTo>
                    <a:pt x="242" y="564"/>
                  </a:lnTo>
                  <a:lnTo>
                    <a:pt x="252" y="560"/>
                  </a:lnTo>
                  <a:lnTo>
                    <a:pt x="258" y="556"/>
                  </a:lnTo>
                  <a:lnTo>
                    <a:pt x="262" y="550"/>
                  </a:lnTo>
                  <a:lnTo>
                    <a:pt x="266" y="544"/>
                  </a:lnTo>
                  <a:lnTo>
                    <a:pt x="268" y="536"/>
                  </a:lnTo>
                  <a:lnTo>
                    <a:pt x="270" y="524"/>
                  </a:lnTo>
                  <a:lnTo>
                    <a:pt x="270" y="460"/>
                  </a:lnTo>
                  <a:lnTo>
                    <a:pt x="250" y="444"/>
                  </a:lnTo>
                  <a:lnTo>
                    <a:pt x="228" y="422"/>
                  </a:lnTo>
                  <a:lnTo>
                    <a:pt x="218" y="408"/>
                  </a:lnTo>
                  <a:lnTo>
                    <a:pt x="206" y="390"/>
                  </a:lnTo>
                  <a:lnTo>
                    <a:pt x="196" y="372"/>
                  </a:lnTo>
                  <a:lnTo>
                    <a:pt x="186" y="352"/>
                  </a:lnTo>
                  <a:lnTo>
                    <a:pt x="180" y="330"/>
                  </a:lnTo>
                  <a:lnTo>
                    <a:pt x="174" y="308"/>
                  </a:lnTo>
                  <a:lnTo>
                    <a:pt x="170" y="282"/>
                  </a:lnTo>
                  <a:lnTo>
                    <a:pt x="168" y="254"/>
                  </a:lnTo>
                  <a:lnTo>
                    <a:pt x="170" y="228"/>
                  </a:lnTo>
                  <a:lnTo>
                    <a:pt x="172" y="204"/>
                  </a:lnTo>
                  <a:lnTo>
                    <a:pt x="180" y="178"/>
                  </a:lnTo>
                  <a:lnTo>
                    <a:pt x="188" y="156"/>
                  </a:lnTo>
                  <a:lnTo>
                    <a:pt x="198" y="134"/>
                  </a:lnTo>
                  <a:lnTo>
                    <a:pt x="212" y="112"/>
                  </a:lnTo>
                  <a:lnTo>
                    <a:pt x="226" y="92"/>
                  </a:lnTo>
                  <a:lnTo>
                    <a:pt x="242" y="74"/>
                  </a:lnTo>
                  <a:lnTo>
                    <a:pt x="260" y="58"/>
                  </a:lnTo>
                  <a:lnTo>
                    <a:pt x="280" y="44"/>
                  </a:lnTo>
                  <a:lnTo>
                    <a:pt x="300" y="32"/>
                  </a:lnTo>
                  <a:lnTo>
                    <a:pt x="322" y="20"/>
                  </a:lnTo>
                  <a:lnTo>
                    <a:pt x="346" y="12"/>
                  </a:lnTo>
                  <a:lnTo>
                    <a:pt x="370" y="6"/>
                  </a:lnTo>
                  <a:lnTo>
                    <a:pt x="396" y="2"/>
                  </a:lnTo>
                  <a:lnTo>
                    <a:pt x="422" y="0"/>
                  </a:lnTo>
                  <a:lnTo>
                    <a:pt x="448" y="2"/>
                  </a:lnTo>
                  <a:lnTo>
                    <a:pt x="472" y="6"/>
                  </a:lnTo>
                  <a:lnTo>
                    <a:pt x="496" y="12"/>
                  </a:lnTo>
                  <a:lnTo>
                    <a:pt x="520" y="20"/>
                  </a:lnTo>
                  <a:lnTo>
                    <a:pt x="542" y="32"/>
                  </a:lnTo>
                  <a:lnTo>
                    <a:pt x="564" y="44"/>
                  </a:lnTo>
                  <a:lnTo>
                    <a:pt x="582" y="58"/>
                  </a:lnTo>
                  <a:lnTo>
                    <a:pt x="600" y="74"/>
                  </a:lnTo>
                  <a:lnTo>
                    <a:pt x="616" y="92"/>
                  </a:lnTo>
                  <a:lnTo>
                    <a:pt x="632" y="112"/>
                  </a:lnTo>
                  <a:lnTo>
                    <a:pt x="644" y="134"/>
                  </a:lnTo>
                  <a:lnTo>
                    <a:pt x="654" y="156"/>
                  </a:lnTo>
                  <a:lnTo>
                    <a:pt x="664" y="178"/>
                  </a:lnTo>
                  <a:lnTo>
                    <a:pt x="670" y="204"/>
                  </a:lnTo>
                  <a:lnTo>
                    <a:pt x="674" y="228"/>
                  </a:lnTo>
                  <a:lnTo>
                    <a:pt x="674" y="254"/>
                  </a:lnTo>
                  <a:lnTo>
                    <a:pt x="674" y="284"/>
                  </a:lnTo>
                  <a:lnTo>
                    <a:pt x="668" y="312"/>
                  </a:lnTo>
                  <a:lnTo>
                    <a:pt x="660" y="340"/>
                  </a:lnTo>
                  <a:lnTo>
                    <a:pt x="650" y="366"/>
                  </a:lnTo>
                  <a:lnTo>
                    <a:pt x="636" y="390"/>
                  </a:lnTo>
                  <a:lnTo>
                    <a:pt x="620" y="412"/>
                  </a:lnTo>
                  <a:lnTo>
                    <a:pt x="600" y="434"/>
                  </a:lnTo>
                  <a:lnTo>
                    <a:pt x="580" y="452"/>
                  </a:lnTo>
                  <a:lnTo>
                    <a:pt x="574" y="456"/>
                  </a:lnTo>
                  <a:lnTo>
                    <a:pt x="566" y="460"/>
                  </a:lnTo>
                  <a:lnTo>
                    <a:pt x="558" y="460"/>
                  </a:lnTo>
                  <a:lnTo>
                    <a:pt x="550" y="460"/>
                  </a:lnTo>
                  <a:lnTo>
                    <a:pt x="542" y="458"/>
                  </a:lnTo>
                  <a:lnTo>
                    <a:pt x="534" y="456"/>
                  </a:lnTo>
                  <a:lnTo>
                    <a:pt x="528" y="452"/>
                  </a:lnTo>
                  <a:lnTo>
                    <a:pt x="522" y="446"/>
                  </a:lnTo>
                  <a:lnTo>
                    <a:pt x="518" y="438"/>
                  </a:lnTo>
                  <a:lnTo>
                    <a:pt x="514" y="430"/>
                  </a:lnTo>
                  <a:lnTo>
                    <a:pt x="514" y="424"/>
                  </a:lnTo>
                  <a:lnTo>
                    <a:pt x="514" y="416"/>
                  </a:lnTo>
                  <a:lnTo>
                    <a:pt x="516" y="408"/>
                  </a:lnTo>
                  <a:lnTo>
                    <a:pt x="518" y="400"/>
                  </a:lnTo>
                  <a:lnTo>
                    <a:pt x="522" y="394"/>
                  </a:lnTo>
                  <a:lnTo>
                    <a:pt x="528" y="388"/>
                  </a:lnTo>
                  <a:lnTo>
                    <a:pt x="542" y="374"/>
                  </a:lnTo>
                  <a:lnTo>
                    <a:pt x="556" y="360"/>
                  </a:lnTo>
                  <a:lnTo>
                    <a:pt x="566" y="346"/>
                  </a:lnTo>
                  <a:lnTo>
                    <a:pt x="576" y="330"/>
                  </a:lnTo>
                  <a:lnTo>
                    <a:pt x="582" y="312"/>
                  </a:lnTo>
                  <a:lnTo>
                    <a:pt x="588" y="294"/>
                  </a:lnTo>
                  <a:lnTo>
                    <a:pt x="592" y="274"/>
                  </a:lnTo>
                  <a:lnTo>
                    <a:pt x="592" y="254"/>
                  </a:lnTo>
                  <a:lnTo>
                    <a:pt x="592" y="236"/>
                  </a:lnTo>
                  <a:lnTo>
                    <a:pt x="588" y="220"/>
                  </a:lnTo>
                  <a:lnTo>
                    <a:pt x="584" y="204"/>
                  </a:lnTo>
                  <a:lnTo>
                    <a:pt x="578" y="188"/>
                  </a:lnTo>
                  <a:lnTo>
                    <a:pt x="572" y="172"/>
                  </a:lnTo>
                  <a:lnTo>
                    <a:pt x="564" y="158"/>
                  </a:lnTo>
                  <a:lnTo>
                    <a:pt x="554" y="146"/>
                  </a:lnTo>
                  <a:lnTo>
                    <a:pt x="542" y="134"/>
                  </a:lnTo>
                  <a:lnTo>
                    <a:pt x="530" y="122"/>
                  </a:lnTo>
                  <a:lnTo>
                    <a:pt x="516" y="112"/>
                  </a:lnTo>
                  <a:lnTo>
                    <a:pt x="502" y="104"/>
                  </a:lnTo>
                  <a:lnTo>
                    <a:pt x="488" y="96"/>
                  </a:lnTo>
                  <a:lnTo>
                    <a:pt x="472" y="90"/>
                  </a:lnTo>
                  <a:lnTo>
                    <a:pt x="456" y="86"/>
                  </a:lnTo>
                  <a:lnTo>
                    <a:pt x="438" y="84"/>
                  </a:lnTo>
                  <a:lnTo>
                    <a:pt x="422" y="82"/>
                  </a:lnTo>
                  <a:lnTo>
                    <a:pt x="404" y="84"/>
                  </a:lnTo>
                  <a:lnTo>
                    <a:pt x="386" y="86"/>
                  </a:lnTo>
                  <a:lnTo>
                    <a:pt x="370" y="90"/>
                  </a:lnTo>
                  <a:lnTo>
                    <a:pt x="354" y="96"/>
                  </a:lnTo>
                  <a:lnTo>
                    <a:pt x="340" y="104"/>
                  </a:lnTo>
                  <a:lnTo>
                    <a:pt x="326" y="112"/>
                  </a:lnTo>
                  <a:lnTo>
                    <a:pt x="312" y="122"/>
                  </a:lnTo>
                  <a:lnTo>
                    <a:pt x="300" y="134"/>
                  </a:lnTo>
                  <a:lnTo>
                    <a:pt x="290" y="146"/>
                  </a:lnTo>
                  <a:lnTo>
                    <a:pt x="280" y="158"/>
                  </a:lnTo>
                  <a:lnTo>
                    <a:pt x="270" y="172"/>
                  </a:lnTo>
                  <a:lnTo>
                    <a:pt x="264" y="188"/>
                  </a:lnTo>
                  <a:lnTo>
                    <a:pt x="258" y="204"/>
                  </a:lnTo>
                  <a:lnTo>
                    <a:pt x="254" y="220"/>
                  </a:lnTo>
                  <a:lnTo>
                    <a:pt x="252" y="236"/>
                  </a:lnTo>
                  <a:lnTo>
                    <a:pt x="250" y="254"/>
                  </a:lnTo>
                  <a:lnTo>
                    <a:pt x="252" y="272"/>
                  </a:lnTo>
                  <a:lnTo>
                    <a:pt x="254" y="288"/>
                  </a:lnTo>
                  <a:lnTo>
                    <a:pt x="256" y="304"/>
                  </a:lnTo>
                  <a:lnTo>
                    <a:pt x="262" y="318"/>
                  </a:lnTo>
                  <a:lnTo>
                    <a:pt x="274" y="342"/>
                  </a:lnTo>
                  <a:lnTo>
                    <a:pt x="288" y="362"/>
                  </a:lnTo>
                  <a:lnTo>
                    <a:pt x="302" y="378"/>
                  </a:lnTo>
                  <a:lnTo>
                    <a:pt x="316" y="390"/>
                  </a:lnTo>
                  <a:lnTo>
                    <a:pt x="330" y="402"/>
                  </a:lnTo>
                  <a:lnTo>
                    <a:pt x="352" y="414"/>
                  </a:lnTo>
                  <a:lnTo>
                    <a:pt x="352" y="524"/>
                  </a:lnTo>
                  <a:lnTo>
                    <a:pt x="352" y="538"/>
                  </a:lnTo>
                  <a:lnTo>
                    <a:pt x="350" y="552"/>
                  </a:lnTo>
                  <a:lnTo>
                    <a:pt x="346" y="566"/>
                  </a:lnTo>
                  <a:lnTo>
                    <a:pt x="342" y="578"/>
                  </a:lnTo>
                  <a:lnTo>
                    <a:pt x="336" y="590"/>
                  </a:lnTo>
                  <a:lnTo>
                    <a:pt x="328" y="600"/>
                  </a:lnTo>
                  <a:lnTo>
                    <a:pt x="320" y="610"/>
                  </a:lnTo>
                  <a:lnTo>
                    <a:pt x="310" y="618"/>
                  </a:lnTo>
                  <a:lnTo>
                    <a:pt x="300" y="626"/>
                  </a:lnTo>
                  <a:lnTo>
                    <a:pt x="290" y="632"/>
                  </a:lnTo>
                  <a:lnTo>
                    <a:pt x="266" y="642"/>
                  </a:lnTo>
                  <a:lnTo>
                    <a:pt x="244" y="648"/>
                  </a:lnTo>
                  <a:lnTo>
                    <a:pt x="218" y="650"/>
                  </a:lnTo>
                  <a:lnTo>
                    <a:pt x="132" y="650"/>
                  </a:lnTo>
                  <a:lnTo>
                    <a:pt x="122" y="650"/>
                  </a:lnTo>
                  <a:lnTo>
                    <a:pt x="114" y="654"/>
                  </a:lnTo>
                  <a:lnTo>
                    <a:pt x="104" y="658"/>
                  </a:lnTo>
                  <a:lnTo>
                    <a:pt x="96" y="664"/>
                  </a:lnTo>
                  <a:lnTo>
                    <a:pt x="90" y="672"/>
                  </a:lnTo>
                  <a:lnTo>
                    <a:pt x="86" y="680"/>
                  </a:lnTo>
                  <a:lnTo>
                    <a:pt x="82" y="690"/>
                  </a:lnTo>
                  <a:lnTo>
                    <a:pt x="82" y="700"/>
                  </a:lnTo>
                  <a:lnTo>
                    <a:pt x="82" y="928"/>
                  </a:lnTo>
                  <a:lnTo>
                    <a:pt x="82" y="938"/>
                  </a:lnTo>
                  <a:lnTo>
                    <a:pt x="86" y="946"/>
                  </a:lnTo>
                  <a:lnTo>
                    <a:pt x="90" y="956"/>
                  </a:lnTo>
                  <a:lnTo>
                    <a:pt x="96" y="964"/>
                  </a:lnTo>
                  <a:lnTo>
                    <a:pt x="104" y="970"/>
                  </a:lnTo>
                  <a:lnTo>
                    <a:pt x="114" y="974"/>
                  </a:lnTo>
                  <a:lnTo>
                    <a:pt x="122" y="978"/>
                  </a:lnTo>
                  <a:lnTo>
                    <a:pt x="132" y="978"/>
                  </a:lnTo>
                  <a:lnTo>
                    <a:pt x="706" y="978"/>
                  </a:lnTo>
                  <a:lnTo>
                    <a:pt x="716" y="978"/>
                  </a:lnTo>
                  <a:lnTo>
                    <a:pt x="726" y="974"/>
                  </a:lnTo>
                  <a:lnTo>
                    <a:pt x="734" y="970"/>
                  </a:lnTo>
                  <a:lnTo>
                    <a:pt x="742" y="964"/>
                  </a:lnTo>
                  <a:lnTo>
                    <a:pt x="748" y="956"/>
                  </a:lnTo>
                  <a:lnTo>
                    <a:pt x="752" y="946"/>
                  </a:lnTo>
                  <a:lnTo>
                    <a:pt x="756" y="938"/>
                  </a:lnTo>
                  <a:lnTo>
                    <a:pt x="756" y="928"/>
                  </a:lnTo>
                  <a:lnTo>
                    <a:pt x="756" y="726"/>
                  </a:lnTo>
                  <a:lnTo>
                    <a:pt x="756" y="718"/>
                  </a:lnTo>
                  <a:lnTo>
                    <a:pt x="754" y="706"/>
                  </a:lnTo>
                  <a:lnTo>
                    <a:pt x="750" y="696"/>
                  </a:lnTo>
                  <a:lnTo>
                    <a:pt x="746" y="684"/>
                  </a:lnTo>
                  <a:lnTo>
                    <a:pt x="740" y="674"/>
                  </a:lnTo>
                  <a:lnTo>
                    <a:pt x="734" y="664"/>
                  </a:lnTo>
                  <a:lnTo>
                    <a:pt x="726" y="658"/>
                  </a:lnTo>
                  <a:lnTo>
                    <a:pt x="720" y="652"/>
                  </a:lnTo>
                  <a:lnTo>
                    <a:pt x="714" y="648"/>
                  </a:lnTo>
                  <a:lnTo>
                    <a:pt x="710" y="648"/>
                  </a:lnTo>
                  <a:lnTo>
                    <a:pt x="620" y="648"/>
                  </a:lnTo>
                  <a:lnTo>
                    <a:pt x="612" y="648"/>
                  </a:lnTo>
                  <a:lnTo>
                    <a:pt x="604" y="644"/>
                  </a:lnTo>
                  <a:lnTo>
                    <a:pt x="598" y="640"/>
                  </a:lnTo>
                  <a:lnTo>
                    <a:pt x="592" y="636"/>
                  </a:lnTo>
                  <a:lnTo>
                    <a:pt x="586" y="630"/>
                  </a:lnTo>
                  <a:lnTo>
                    <a:pt x="582" y="622"/>
                  </a:lnTo>
                  <a:lnTo>
                    <a:pt x="580" y="614"/>
                  </a:lnTo>
                  <a:lnTo>
                    <a:pt x="580" y="606"/>
                  </a:lnTo>
                  <a:lnTo>
                    <a:pt x="580" y="598"/>
                  </a:lnTo>
                  <a:lnTo>
                    <a:pt x="582" y="590"/>
                  </a:lnTo>
                  <a:lnTo>
                    <a:pt x="586" y="584"/>
                  </a:lnTo>
                  <a:lnTo>
                    <a:pt x="592" y="578"/>
                  </a:lnTo>
                  <a:lnTo>
                    <a:pt x="598" y="572"/>
                  </a:lnTo>
                  <a:lnTo>
                    <a:pt x="604" y="568"/>
                  </a:lnTo>
                  <a:lnTo>
                    <a:pt x="612" y="566"/>
                  </a:lnTo>
                  <a:lnTo>
                    <a:pt x="620" y="566"/>
                  </a:lnTo>
                  <a:lnTo>
                    <a:pt x="710" y="566"/>
                  </a:lnTo>
                  <a:lnTo>
                    <a:pt x="726" y="566"/>
                  </a:lnTo>
                  <a:lnTo>
                    <a:pt x="740" y="570"/>
                  </a:lnTo>
                  <a:lnTo>
                    <a:pt x="754" y="576"/>
                  </a:lnTo>
                  <a:lnTo>
                    <a:pt x="768" y="584"/>
                  </a:lnTo>
                  <a:lnTo>
                    <a:pt x="778" y="594"/>
                  </a:lnTo>
                  <a:lnTo>
                    <a:pt x="788" y="602"/>
                  </a:lnTo>
                  <a:lnTo>
                    <a:pt x="806" y="624"/>
                  </a:lnTo>
                  <a:lnTo>
                    <a:pt x="820" y="648"/>
                  </a:lnTo>
                  <a:lnTo>
                    <a:pt x="830" y="674"/>
                  </a:lnTo>
                  <a:lnTo>
                    <a:pt x="836" y="700"/>
                  </a:lnTo>
                  <a:lnTo>
                    <a:pt x="840" y="726"/>
                  </a:lnTo>
                  <a:lnTo>
                    <a:pt x="840" y="928"/>
                  </a:lnTo>
                  <a:lnTo>
                    <a:pt x="838" y="940"/>
                  </a:lnTo>
                  <a:lnTo>
                    <a:pt x="836" y="954"/>
                  </a:lnTo>
                  <a:lnTo>
                    <a:pt x="834" y="966"/>
                  </a:lnTo>
                  <a:lnTo>
                    <a:pt x="828" y="980"/>
                  </a:lnTo>
                  <a:lnTo>
                    <a:pt x="824" y="990"/>
                  </a:lnTo>
                  <a:lnTo>
                    <a:pt x="816" y="1002"/>
                  </a:lnTo>
                  <a:lnTo>
                    <a:pt x="808" y="1012"/>
                  </a:lnTo>
                  <a:lnTo>
                    <a:pt x="800" y="1022"/>
                  </a:lnTo>
                  <a:lnTo>
                    <a:pt x="790" y="1030"/>
                  </a:lnTo>
                  <a:lnTo>
                    <a:pt x="780" y="1038"/>
                  </a:lnTo>
                  <a:lnTo>
                    <a:pt x="770" y="1044"/>
                  </a:lnTo>
                  <a:lnTo>
                    <a:pt x="758" y="1050"/>
                  </a:lnTo>
                  <a:lnTo>
                    <a:pt x="746" y="1054"/>
                  </a:lnTo>
                  <a:lnTo>
                    <a:pt x="732" y="1058"/>
                  </a:lnTo>
                  <a:lnTo>
                    <a:pt x="720" y="1060"/>
                  </a:lnTo>
                  <a:lnTo>
                    <a:pt x="706" y="1060"/>
                  </a:lnTo>
                  <a:lnTo>
                    <a:pt x="132" y="1060"/>
                  </a:lnTo>
                  <a:close/>
                </a:path>
              </a:pathLst>
            </a:custGeom>
            <a:solidFill>
              <a:srgbClr val="0065A7"/>
            </a:solidFill>
            <a:ln w="9525">
              <a:noFill/>
              <a:round/>
              <a:headEnd/>
              <a:tailEnd/>
            </a:ln>
          </p:spPr>
          <p:txBody>
            <a:bodyPr/>
            <a:lstStyle/>
            <a:p>
              <a:endParaRPr lang="en-US"/>
            </a:p>
          </p:txBody>
        </p:sp>
        <p:sp>
          <p:nvSpPr>
            <p:cNvPr id="48149" name="WordArt 29"/>
            <p:cNvSpPr>
              <a:spLocks noChangeArrowheads="1" noChangeShapeType="1" noTextEdit="1"/>
            </p:cNvSpPr>
            <p:nvPr/>
          </p:nvSpPr>
          <p:spPr bwMode="auto">
            <a:xfrm>
              <a:off x="3885" y="1085"/>
              <a:ext cx="226" cy="136"/>
            </a:xfrm>
            <a:prstGeom prst="rect">
              <a:avLst/>
            </a:prstGeom>
          </p:spPr>
          <p:txBody>
            <a:bodyPr wrap="none" fromWordArt="1">
              <a:prstTxWarp prst="textPlain">
                <a:avLst>
                  <a:gd name="adj" fmla="val 50000"/>
                </a:avLst>
              </a:prstTxWarp>
            </a:bodyPr>
            <a:lstStyle/>
            <a:p>
              <a:pPr algn="ctr"/>
              <a:r>
                <a:rPr lang="en-US" sz="3600" i="1" kern="10">
                  <a:ln w="9525">
                    <a:solidFill>
                      <a:srgbClr val="589CDA"/>
                    </a:solidFill>
                    <a:miter lim="800000"/>
                    <a:headEnd/>
                    <a:tailEnd/>
                  </a:ln>
                  <a:solidFill>
                    <a:srgbClr val="4688B0"/>
                  </a:solidFill>
                  <a:effectLst>
                    <a:outerShdw dist="35921" dir="2700000" algn="ctr" rotWithShape="0">
                      <a:srgbClr val="808080">
                        <a:alpha val="79999"/>
                      </a:srgbClr>
                    </a:outerShdw>
                  </a:effectLst>
                  <a:latin typeface="Arial Black"/>
                </a:rPr>
                <a:t>7</a:t>
              </a:r>
            </a:p>
          </p:txBody>
        </p:sp>
      </p:grpSp>
      <p:sp>
        <p:nvSpPr>
          <p:cNvPr id="48140" name="Freeform 31"/>
          <p:cNvSpPr>
            <a:spLocks/>
          </p:cNvSpPr>
          <p:nvPr/>
        </p:nvSpPr>
        <p:spPr bwMode="auto">
          <a:xfrm>
            <a:off x="8216900" y="1257300"/>
            <a:ext cx="698500" cy="793750"/>
          </a:xfrm>
          <a:custGeom>
            <a:avLst/>
            <a:gdLst>
              <a:gd name="T0" fmla="*/ 68187 w 840"/>
              <a:gd name="T1" fmla="*/ 786262 h 1060"/>
              <a:gd name="T2" fmla="*/ 18294 w 840"/>
              <a:gd name="T3" fmla="*/ 750318 h 1060"/>
              <a:gd name="T4" fmla="*/ 0 w 840"/>
              <a:gd name="T5" fmla="*/ 694906 h 1060"/>
              <a:gd name="T6" fmla="*/ 4989 w 840"/>
              <a:gd name="T7" fmla="*/ 494222 h 1060"/>
              <a:gd name="T8" fmla="*/ 39914 w 840"/>
              <a:gd name="T9" fmla="*/ 447795 h 1060"/>
              <a:gd name="T10" fmla="*/ 99786 w 840"/>
              <a:gd name="T11" fmla="*/ 425330 h 1060"/>
              <a:gd name="T12" fmla="*/ 201235 w 840"/>
              <a:gd name="T13" fmla="*/ 422335 h 1060"/>
              <a:gd name="T14" fmla="*/ 221192 w 840"/>
              <a:gd name="T15" fmla="*/ 407358 h 1060"/>
              <a:gd name="T16" fmla="*/ 207887 w 840"/>
              <a:gd name="T17" fmla="*/ 332476 h 1060"/>
              <a:gd name="T18" fmla="*/ 162983 w 840"/>
              <a:gd name="T19" fmla="*/ 278561 h 1060"/>
              <a:gd name="T20" fmla="*/ 139700 w 840"/>
              <a:gd name="T21" fmla="*/ 190200 h 1060"/>
              <a:gd name="T22" fmla="*/ 164646 w 840"/>
              <a:gd name="T23" fmla="*/ 100342 h 1060"/>
              <a:gd name="T24" fmla="*/ 249464 w 840"/>
              <a:gd name="T25" fmla="*/ 23962 h 1060"/>
              <a:gd name="T26" fmla="*/ 350913 w 840"/>
              <a:gd name="T27" fmla="*/ 0 h 1060"/>
              <a:gd name="T28" fmla="*/ 450699 w 840"/>
              <a:gd name="T29" fmla="*/ 23962 h 1060"/>
              <a:gd name="T30" fmla="*/ 535517 w 840"/>
              <a:gd name="T31" fmla="*/ 100342 h 1060"/>
              <a:gd name="T32" fmla="*/ 560463 w 840"/>
              <a:gd name="T33" fmla="*/ 190200 h 1060"/>
              <a:gd name="T34" fmla="*/ 528864 w 840"/>
              <a:gd name="T35" fmla="*/ 292040 h 1060"/>
              <a:gd name="T36" fmla="*/ 477308 w 840"/>
              <a:gd name="T37" fmla="*/ 341462 h 1060"/>
              <a:gd name="T38" fmla="*/ 439057 w 840"/>
              <a:gd name="T39" fmla="*/ 338467 h 1060"/>
              <a:gd name="T40" fmla="*/ 427416 w 840"/>
              <a:gd name="T41" fmla="*/ 317500 h 1060"/>
              <a:gd name="T42" fmla="*/ 439057 w 840"/>
              <a:gd name="T43" fmla="*/ 290542 h 1060"/>
              <a:gd name="T44" fmla="*/ 483961 w 840"/>
              <a:gd name="T45" fmla="*/ 233632 h 1060"/>
              <a:gd name="T46" fmla="*/ 492276 w 840"/>
              <a:gd name="T47" fmla="*/ 176722 h 1060"/>
              <a:gd name="T48" fmla="*/ 460677 w 840"/>
              <a:gd name="T49" fmla="*/ 109328 h 1060"/>
              <a:gd name="T50" fmla="*/ 392490 w 840"/>
              <a:gd name="T51" fmla="*/ 67394 h 1060"/>
              <a:gd name="T52" fmla="*/ 335945 w 840"/>
              <a:gd name="T53" fmla="*/ 62901 h 1060"/>
              <a:gd name="T54" fmla="*/ 259443 w 840"/>
              <a:gd name="T55" fmla="*/ 91356 h 1060"/>
              <a:gd name="T56" fmla="*/ 214539 w 840"/>
              <a:gd name="T57" fmla="*/ 152759 h 1060"/>
              <a:gd name="T58" fmla="*/ 209550 w 840"/>
              <a:gd name="T59" fmla="*/ 203679 h 1060"/>
              <a:gd name="T60" fmla="*/ 239486 w 840"/>
              <a:gd name="T61" fmla="*/ 271073 h 1060"/>
              <a:gd name="T62" fmla="*/ 292705 w 840"/>
              <a:gd name="T63" fmla="*/ 310012 h 1060"/>
              <a:gd name="T64" fmla="*/ 284389 w 840"/>
              <a:gd name="T65" fmla="*/ 432818 h 1060"/>
              <a:gd name="T66" fmla="*/ 257780 w 840"/>
              <a:gd name="T67" fmla="*/ 462771 h 1060"/>
              <a:gd name="T68" fmla="*/ 181277 w 840"/>
              <a:gd name="T69" fmla="*/ 486733 h 1060"/>
              <a:gd name="T70" fmla="*/ 79829 w 840"/>
              <a:gd name="T71" fmla="*/ 497217 h 1060"/>
              <a:gd name="T72" fmla="*/ 68187 w 840"/>
              <a:gd name="T73" fmla="*/ 694906 h 1060"/>
              <a:gd name="T74" fmla="*/ 86481 w 840"/>
              <a:gd name="T75" fmla="*/ 726356 h 1060"/>
              <a:gd name="T76" fmla="*/ 587073 w 840"/>
              <a:gd name="T77" fmla="*/ 732347 h 1060"/>
              <a:gd name="T78" fmla="*/ 625324 w 840"/>
              <a:gd name="T79" fmla="*/ 708384 h 1060"/>
              <a:gd name="T80" fmla="*/ 628650 w 840"/>
              <a:gd name="T81" fmla="*/ 537653 h 1060"/>
              <a:gd name="T82" fmla="*/ 615345 w 840"/>
              <a:gd name="T83" fmla="*/ 504705 h 1060"/>
              <a:gd name="T84" fmla="*/ 593725 w 840"/>
              <a:gd name="T85" fmla="*/ 485236 h 1060"/>
              <a:gd name="T86" fmla="*/ 515560 w 840"/>
              <a:gd name="T87" fmla="*/ 485236 h 1060"/>
              <a:gd name="T88" fmla="*/ 483961 w 840"/>
              <a:gd name="T89" fmla="*/ 465766 h 1060"/>
              <a:gd name="T90" fmla="*/ 483961 w 840"/>
              <a:gd name="T91" fmla="*/ 441804 h 1060"/>
              <a:gd name="T92" fmla="*/ 515560 w 840"/>
              <a:gd name="T93" fmla="*/ 423833 h 1060"/>
              <a:gd name="T94" fmla="*/ 603704 w 840"/>
              <a:gd name="T95" fmla="*/ 423833 h 1060"/>
              <a:gd name="T96" fmla="*/ 646944 w 840"/>
              <a:gd name="T97" fmla="*/ 444800 h 1060"/>
              <a:gd name="T98" fmla="*/ 690185 w 840"/>
              <a:gd name="T99" fmla="*/ 504705 h 1060"/>
              <a:gd name="T100" fmla="*/ 696837 w 840"/>
              <a:gd name="T101" fmla="*/ 703891 h 1060"/>
              <a:gd name="T102" fmla="*/ 671890 w 840"/>
              <a:gd name="T103" fmla="*/ 757806 h 1060"/>
              <a:gd name="T104" fmla="*/ 620335 w 840"/>
              <a:gd name="T105" fmla="*/ 789257 h 1060"/>
              <a:gd name="T106" fmla="*/ 109764 w 840"/>
              <a:gd name="T107" fmla="*/ 793750 h 10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0"/>
              <a:gd name="T163" fmla="*/ 0 h 1060"/>
              <a:gd name="T164" fmla="*/ 840 w 840"/>
              <a:gd name="T165" fmla="*/ 1060 h 10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0" h="1060">
                <a:moveTo>
                  <a:pt x="132" y="1060"/>
                </a:moveTo>
                <a:lnTo>
                  <a:pt x="132" y="1060"/>
                </a:lnTo>
                <a:lnTo>
                  <a:pt x="120" y="1060"/>
                </a:lnTo>
                <a:lnTo>
                  <a:pt x="106" y="1058"/>
                </a:lnTo>
                <a:lnTo>
                  <a:pt x="94" y="1054"/>
                </a:lnTo>
                <a:lnTo>
                  <a:pt x="82" y="1050"/>
                </a:lnTo>
                <a:lnTo>
                  <a:pt x="70" y="1044"/>
                </a:lnTo>
                <a:lnTo>
                  <a:pt x="58" y="1038"/>
                </a:lnTo>
                <a:lnTo>
                  <a:pt x="48" y="1030"/>
                </a:lnTo>
                <a:lnTo>
                  <a:pt x="38" y="1022"/>
                </a:lnTo>
                <a:lnTo>
                  <a:pt x="30" y="1012"/>
                </a:lnTo>
                <a:lnTo>
                  <a:pt x="22" y="1002"/>
                </a:lnTo>
                <a:lnTo>
                  <a:pt x="16" y="990"/>
                </a:lnTo>
                <a:lnTo>
                  <a:pt x="10" y="980"/>
                </a:lnTo>
                <a:lnTo>
                  <a:pt x="6" y="966"/>
                </a:lnTo>
                <a:lnTo>
                  <a:pt x="2" y="954"/>
                </a:lnTo>
                <a:lnTo>
                  <a:pt x="0" y="940"/>
                </a:lnTo>
                <a:lnTo>
                  <a:pt x="0" y="928"/>
                </a:lnTo>
                <a:lnTo>
                  <a:pt x="0" y="700"/>
                </a:lnTo>
                <a:lnTo>
                  <a:pt x="0" y="686"/>
                </a:lnTo>
                <a:lnTo>
                  <a:pt x="2" y="674"/>
                </a:lnTo>
                <a:lnTo>
                  <a:pt x="6" y="660"/>
                </a:lnTo>
                <a:lnTo>
                  <a:pt x="10" y="648"/>
                </a:lnTo>
                <a:lnTo>
                  <a:pt x="16" y="636"/>
                </a:lnTo>
                <a:lnTo>
                  <a:pt x="22" y="626"/>
                </a:lnTo>
                <a:lnTo>
                  <a:pt x="30" y="616"/>
                </a:lnTo>
                <a:lnTo>
                  <a:pt x="38" y="606"/>
                </a:lnTo>
                <a:lnTo>
                  <a:pt x="48" y="598"/>
                </a:lnTo>
                <a:lnTo>
                  <a:pt x="58" y="590"/>
                </a:lnTo>
                <a:lnTo>
                  <a:pt x="70" y="584"/>
                </a:lnTo>
                <a:lnTo>
                  <a:pt x="82" y="578"/>
                </a:lnTo>
                <a:lnTo>
                  <a:pt x="94" y="572"/>
                </a:lnTo>
                <a:lnTo>
                  <a:pt x="106" y="570"/>
                </a:lnTo>
                <a:lnTo>
                  <a:pt x="120" y="568"/>
                </a:lnTo>
                <a:lnTo>
                  <a:pt x="132" y="566"/>
                </a:lnTo>
                <a:lnTo>
                  <a:pt x="218" y="566"/>
                </a:lnTo>
                <a:lnTo>
                  <a:pt x="232" y="566"/>
                </a:lnTo>
                <a:lnTo>
                  <a:pt x="242" y="564"/>
                </a:lnTo>
                <a:lnTo>
                  <a:pt x="252" y="560"/>
                </a:lnTo>
                <a:lnTo>
                  <a:pt x="258" y="556"/>
                </a:lnTo>
                <a:lnTo>
                  <a:pt x="262" y="550"/>
                </a:lnTo>
                <a:lnTo>
                  <a:pt x="266" y="544"/>
                </a:lnTo>
                <a:lnTo>
                  <a:pt x="268" y="536"/>
                </a:lnTo>
                <a:lnTo>
                  <a:pt x="270" y="524"/>
                </a:lnTo>
                <a:lnTo>
                  <a:pt x="270" y="460"/>
                </a:lnTo>
                <a:lnTo>
                  <a:pt x="250" y="444"/>
                </a:lnTo>
                <a:lnTo>
                  <a:pt x="228" y="422"/>
                </a:lnTo>
                <a:lnTo>
                  <a:pt x="218" y="408"/>
                </a:lnTo>
                <a:lnTo>
                  <a:pt x="206" y="390"/>
                </a:lnTo>
                <a:lnTo>
                  <a:pt x="196" y="372"/>
                </a:lnTo>
                <a:lnTo>
                  <a:pt x="186" y="352"/>
                </a:lnTo>
                <a:lnTo>
                  <a:pt x="180" y="330"/>
                </a:lnTo>
                <a:lnTo>
                  <a:pt x="174" y="308"/>
                </a:lnTo>
                <a:lnTo>
                  <a:pt x="170" y="282"/>
                </a:lnTo>
                <a:lnTo>
                  <a:pt x="168" y="254"/>
                </a:lnTo>
                <a:lnTo>
                  <a:pt x="170" y="228"/>
                </a:lnTo>
                <a:lnTo>
                  <a:pt x="172" y="204"/>
                </a:lnTo>
                <a:lnTo>
                  <a:pt x="180" y="178"/>
                </a:lnTo>
                <a:lnTo>
                  <a:pt x="188" y="156"/>
                </a:lnTo>
                <a:lnTo>
                  <a:pt x="198" y="134"/>
                </a:lnTo>
                <a:lnTo>
                  <a:pt x="212" y="112"/>
                </a:lnTo>
                <a:lnTo>
                  <a:pt x="226" y="92"/>
                </a:lnTo>
                <a:lnTo>
                  <a:pt x="242" y="74"/>
                </a:lnTo>
                <a:lnTo>
                  <a:pt x="260" y="58"/>
                </a:lnTo>
                <a:lnTo>
                  <a:pt x="280" y="44"/>
                </a:lnTo>
                <a:lnTo>
                  <a:pt x="300" y="32"/>
                </a:lnTo>
                <a:lnTo>
                  <a:pt x="322" y="20"/>
                </a:lnTo>
                <a:lnTo>
                  <a:pt x="346" y="12"/>
                </a:lnTo>
                <a:lnTo>
                  <a:pt x="370" y="6"/>
                </a:lnTo>
                <a:lnTo>
                  <a:pt x="396" y="2"/>
                </a:lnTo>
                <a:lnTo>
                  <a:pt x="422" y="0"/>
                </a:lnTo>
                <a:lnTo>
                  <a:pt x="448" y="2"/>
                </a:lnTo>
                <a:lnTo>
                  <a:pt x="472" y="6"/>
                </a:lnTo>
                <a:lnTo>
                  <a:pt x="496" y="12"/>
                </a:lnTo>
                <a:lnTo>
                  <a:pt x="520" y="20"/>
                </a:lnTo>
                <a:lnTo>
                  <a:pt x="542" y="32"/>
                </a:lnTo>
                <a:lnTo>
                  <a:pt x="564" y="44"/>
                </a:lnTo>
                <a:lnTo>
                  <a:pt x="582" y="58"/>
                </a:lnTo>
                <a:lnTo>
                  <a:pt x="600" y="74"/>
                </a:lnTo>
                <a:lnTo>
                  <a:pt x="616" y="92"/>
                </a:lnTo>
                <a:lnTo>
                  <a:pt x="632" y="112"/>
                </a:lnTo>
                <a:lnTo>
                  <a:pt x="644" y="134"/>
                </a:lnTo>
                <a:lnTo>
                  <a:pt x="654" y="156"/>
                </a:lnTo>
                <a:lnTo>
                  <a:pt x="664" y="178"/>
                </a:lnTo>
                <a:lnTo>
                  <a:pt x="670" y="204"/>
                </a:lnTo>
                <a:lnTo>
                  <a:pt x="674" y="228"/>
                </a:lnTo>
                <a:lnTo>
                  <a:pt x="674" y="254"/>
                </a:lnTo>
                <a:lnTo>
                  <a:pt x="674" y="284"/>
                </a:lnTo>
                <a:lnTo>
                  <a:pt x="668" y="312"/>
                </a:lnTo>
                <a:lnTo>
                  <a:pt x="660" y="340"/>
                </a:lnTo>
                <a:lnTo>
                  <a:pt x="650" y="366"/>
                </a:lnTo>
                <a:lnTo>
                  <a:pt x="636" y="390"/>
                </a:lnTo>
                <a:lnTo>
                  <a:pt x="620" y="412"/>
                </a:lnTo>
                <a:lnTo>
                  <a:pt x="600" y="434"/>
                </a:lnTo>
                <a:lnTo>
                  <a:pt x="580" y="452"/>
                </a:lnTo>
                <a:lnTo>
                  <a:pt x="574" y="456"/>
                </a:lnTo>
                <a:lnTo>
                  <a:pt x="566" y="460"/>
                </a:lnTo>
                <a:lnTo>
                  <a:pt x="558" y="460"/>
                </a:lnTo>
                <a:lnTo>
                  <a:pt x="550" y="460"/>
                </a:lnTo>
                <a:lnTo>
                  <a:pt x="542" y="458"/>
                </a:lnTo>
                <a:lnTo>
                  <a:pt x="534" y="456"/>
                </a:lnTo>
                <a:lnTo>
                  <a:pt x="528" y="452"/>
                </a:lnTo>
                <a:lnTo>
                  <a:pt x="522" y="446"/>
                </a:lnTo>
                <a:lnTo>
                  <a:pt x="518" y="438"/>
                </a:lnTo>
                <a:lnTo>
                  <a:pt x="514" y="430"/>
                </a:lnTo>
                <a:lnTo>
                  <a:pt x="514" y="424"/>
                </a:lnTo>
                <a:lnTo>
                  <a:pt x="514" y="416"/>
                </a:lnTo>
                <a:lnTo>
                  <a:pt x="516" y="408"/>
                </a:lnTo>
                <a:lnTo>
                  <a:pt x="518" y="400"/>
                </a:lnTo>
                <a:lnTo>
                  <a:pt x="522" y="394"/>
                </a:lnTo>
                <a:lnTo>
                  <a:pt x="528" y="388"/>
                </a:lnTo>
                <a:lnTo>
                  <a:pt x="542" y="374"/>
                </a:lnTo>
                <a:lnTo>
                  <a:pt x="556" y="360"/>
                </a:lnTo>
                <a:lnTo>
                  <a:pt x="566" y="346"/>
                </a:lnTo>
                <a:lnTo>
                  <a:pt x="576" y="330"/>
                </a:lnTo>
                <a:lnTo>
                  <a:pt x="582" y="312"/>
                </a:lnTo>
                <a:lnTo>
                  <a:pt x="588" y="294"/>
                </a:lnTo>
                <a:lnTo>
                  <a:pt x="592" y="274"/>
                </a:lnTo>
                <a:lnTo>
                  <a:pt x="592" y="254"/>
                </a:lnTo>
                <a:lnTo>
                  <a:pt x="592" y="236"/>
                </a:lnTo>
                <a:lnTo>
                  <a:pt x="588" y="220"/>
                </a:lnTo>
                <a:lnTo>
                  <a:pt x="584" y="204"/>
                </a:lnTo>
                <a:lnTo>
                  <a:pt x="578" y="188"/>
                </a:lnTo>
                <a:lnTo>
                  <a:pt x="572" y="172"/>
                </a:lnTo>
                <a:lnTo>
                  <a:pt x="564" y="158"/>
                </a:lnTo>
                <a:lnTo>
                  <a:pt x="554" y="146"/>
                </a:lnTo>
                <a:lnTo>
                  <a:pt x="542" y="134"/>
                </a:lnTo>
                <a:lnTo>
                  <a:pt x="530" y="122"/>
                </a:lnTo>
                <a:lnTo>
                  <a:pt x="516" y="112"/>
                </a:lnTo>
                <a:lnTo>
                  <a:pt x="502" y="104"/>
                </a:lnTo>
                <a:lnTo>
                  <a:pt x="488" y="96"/>
                </a:lnTo>
                <a:lnTo>
                  <a:pt x="472" y="90"/>
                </a:lnTo>
                <a:lnTo>
                  <a:pt x="456" y="86"/>
                </a:lnTo>
                <a:lnTo>
                  <a:pt x="438" y="84"/>
                </a:lnTo>
                <a:lnTo>
                  <a:pt x="422" y="82"/>
                </a:lnTo>
                <a:lnTo>
                  <a:pt x="404" y="84"/>
                </a:lnTo>
                <a:lnTo>
                  <a:pt x="386" y="86"/>
                </a:lnTo>
                <a:lnTo>
                  <a:pt x="370" y="90"/>
                </a:lnTo>
                <a:lnTo>
                  <a:pt x="354" y="96"/>
                </a:lnTo>
                <a:lnTo>
                  <a:pt x="340" y="104"/>
                </a:lnTo>
                <a:lnTo>
                  <a:pt x="326" y="112"/>
                </a:lnTo>
                <a:lnTo>
                  <a:pt x="312" y="122"/>
                </a:lnTo>
                <a:lnTo>
                  <a:pt x="300" y="134"/>
                </a:lnTo>
                <a:lnTo>
                  <a:pt x="290" y="146"/>
                </a:lnTo>
                <a:lnTo>
                  <a:pt x="280" y="158"/>
                </a:lnTo>
                <a:lnTo>
                  <a:pt x="270" y="172"/>
                </a:lnTo>
                <a:lnTo>
                  <a:pt x="264" y="188"/>
                </a:lnTo>
                <a:lnTo>
                  <a:pt x="258" y="204"/>
                </a:lnTo>
                <a:lnTo>
                  <a:pt x="254" y="220"/>
                </a:lnTo>
                <a:lnTo>
                  <a:pt x="252" y="236"/>
                </a:lnTo>
                <a:lnTo>
                  <a:pt x="250" y="254"/>
                </a:lnTo>
                <a:lnTo>
                  <a:pt x="252" y="272"/>
                </a:lnTo>
                <a:lnTo>
                  <a:pt x="254" y="288"/>
                </a:lnTo>
                <a:lnTo>
                  <a:pt x="256" y="304"/>
                </a:lnTo>
                <a:lnTo>
                  <a:pt x="262" y="318"/>
                </a:lnTo>
                <a:lnTo>
                  <a:pt x="274" y="342"/>
                </a:lnTo>
                <a:lnTo>
                  <a:pt x="288" y="362"/>
                </a:lnTo>
                <a:lnTo>
                  <a:pt x="302" y="378"/>
                </a:lnTo>
                <a:lnTo>
                  <a:pt x="316" y="390"/>
                </a:lnTo>
                <a:lnTo>
                  <a:pt x="330" y="402"/>
                </a:lnTo>
                <a:lnTo>
                  <a:pt x="352" y="414"/>
                </a:lnTo>
                <a:lnTo>
                  <a:pt x="352" y="524"/>
                </a:lnTo>
                <a:lnTo>
                  <a:pt x="352" y="538"/>
                </a:lnTo>
                <a:lnTo>
                  <a:pt x="350" y="552"/>
                </a:lnTo>
                <a:lnTo>
                  <a:pt x="346" y="566"/>
                </a:lnTo>
                <a:lnTo>
                  <a:pt x="342" y="578"/>
                </a:lnTo>
                <a:lnTo>
                  <a:pt x="336" y="590"/>
                </a:lnTo>
                <a:lnTo>
                  <a:pt x="328" y="600"/>
                </a:lnTo>
                <a:lnTo>
                  <a:pt x="320" y="610"/>
                </a:lnTo>
                <a:lnTo>
                  <a:pt x="310" y="618"/>
                </a:lnTo>
                <a:lnTo>
                  <a:pt x="300" y="626"/>
                </a:lnTo>
                <a:lnTo>
                  <a:pt x="290" y="632"/>
                </a:lnTo>
                <a:lnTo>
                  <a:pt x="266" y="642"/>
                </a:lnTo>
                <a:lnTo>
                  <a:pt x="244" y="648"/>
                </a:lnTo>
                <a:lnTo>
                  <a:pt x="218" y="650"/>
                </a:lnTo>
                <a:lnTo>
                  <a:pt x="132" y="650"/>
                </a:lnTo>
                <a:lnTo>
                  <a:pt x="122" y="650"/>
                </a:lnTo>
                <a:lnTo>
                  <a:pt x="114" y="654"/>
                </a:lnTo>
                <a:lnTo>
                  <a:pt x="104" y="658"/>
                </a:lnTo>
                <a:lnTo>
                  <a:pt x="96" y="664"/>
                </a:lnTo>
                <a:lnTo>
                  <a:pt x="90" y="672"/>
                </a:lnTo>
                <a:lnTo>
                  <a:pt x="86" y="680"/>
                </a:lnTo>
                <a:lnTo>
                  <a:pt x="82" y="690"/>
                </a:lnTo>
                <a:lnTo>
                  <a:pt x="82" y="700"/>
                </a:lnTo>
                <a:lnTo>
                  <a:pt x="82" y="928"/>
                </a:lnTo>
                <a:lnTo>
                  <a:pt x="82" y="938"/>
                </a:lnTo>
                <a:lnTo>
                  <a:pt x="86" y="946"/>
                </a:lnTo>
                <a:lnTo>
                  <a:pt x="90" y="956"/>
                </a:lnTo>
                <a:lnTo>
                  <a:pt x="96" y="964"/>
                </a:lnTo>
                <a:lnTo>
                  <a:pt x="104" y="970"/>
                </a:lnTo>
                <a:lnTo>
                  <a:pt x="114" y="974"/>
                </a:lnTo>
                <a:lnTo>
                  <a:pt x="122" y="978"/>
                </a:lnTo>
                <a:lnTo>
                  <a:pt x="132" y="978"/>
                </a:lnTo>
                <a:lnTo>
                  <a:pt x="706" y="978"/>
                </a:lnTo>
                <a:lnTo>
                  <a:pt x="716" y="978"/>
                </a:lnTo>
                <a:lnTo>
                  <a:pt x="726" y="974"/>
                </a:lnTo>
                <a:lnTo>
                  <a:pt x="734" y="970"/>
                </a:lnTo>
                <a:lnTo>
                  <a:pt x="742" y="964"/>
                </a:lnTo>
                <a:lnTo>
                  <a:pt x="748" y="956"/>
                </a:lnTo>
                <a:lnTo>
                  <a:pt x="752" y="946"/>
                </a:lnTo>
                <a:lnTo>
                  <a:pt x="756" y="938"/>
                </a:lnTo>
                <a:lnTo>
                  <a:pt x="756" y="928"/>
                </a:lnTo>
                <a:lnTo>
                  <a:pt x="756" y="726"/>
                </a:lnTo>
                <a:lnTo>
                  <a:pt x="756" y="718"/>
                </a:lnTo>
                <a:lnTo>
                  <a:pt x="754" y="706"/>
                </a:lnTo>
                <a:lnTo>
                  <a:pt x="750" y="696"/>
                </a:lnTo>
                <a:lnTo>
                  <a:pt x="746" y="684"/>
                </a:lnTo>
                <a:lnTo>
                  <a:pt x="740" y="674"/>
                </a:lnTo>
                <a:lnTo>
                  <a:pt x="734" y="664"/>
                </a:lnTo>
                <a:lnTo>
                  <a:pt x="726" y="658"/>
                </a:lnTo>
                <a:lnTo>
                  <a:pt x="720" y="652"/>
                </a:lnTo>
                <a:lnTo>
                  <a:pt x="714" y="648"/>
                </a:lnTo>
                <a:lnTo>
                  <a:pt x="710" y="648"/>
                </a:lnTo>
                <a:lnTo>
                  <a:pt x="620" y="648"/>
                </a:lnTo>
                <a:lnTo>
                  <a:pt x="612" y="648"/>
                </a:lnTo>
                <a:lnTo>
                  <a:pt x="604" y="644"/>
                </a:lnTo>
                <a:lnTo>
                  <a:pt x="598" y="640"/>
                </a:lnTo>
                <a:lnTo>
                  <a:pt x="592" y="636"/>
                </a:lnTo>
                <a:lnTo>
                  <a:pt x="586" y="630"/>
                </a:lnTo>
                <a:lnTo>
                  <a:pt x="582" y="622"/>
                </a:lnTo>
                <a:lnTo>
                  <a:pt x="580" y="614"/>
                </a:lnTo>
                <a:lnTo>
                  <a:pt x="580" y="606"/>
                </a:lnTo>
                <a:lnTo>
                  <a:pt x="580" y="598"/>
                </a:lnTo>
                <a:lnTo>
                  <a:pt x="582" y="590"/>
                </a:lnTo>
                <a:lnTo>
                  <a:pt x="586" y="584"/>
                </a:lnTo>
                <a:lnTo>
                  <a:pt x="592" y="578"/>
                </a:lnTo>
                <a:lnTo>
                  <a:pt x="598" y="572"/>
                </a:lnTo>
                <a:lnTo>
                  <a:pt x="604" y="568"/>
                </a:lnTo>
                <a:lnTo>
                  <a:pt x="612" y="566"/>
                </a:lnTo>
                <a:lnTo>
                  <a:pt x="620" y="566"/>
                </a:lnTo>
                <a:lnTo>
                  <a:pt x="710" y="566"/>
                </a:lnTo>
                <a:lnTo>
                  <a:pt x="726" y="566"/>
                </a:lnTo>
                <a:lnTo>
                  <a:pt x="740" y="570"/>
                </a:lnTo>
                <a:lnTo>
                  <a:pt x="754" y="576"/>
                </a:lnTo>
                <a:lnTo>
                  <a:pt x="768" y="584"/>
                </a:lnTo>
                <a:lnTo>
                  <a:pt x="778" y="594"/>
                </a:lnTo>
                <a:lnTo>
                  <a:pt x="788" y="602"/>
                </a:lnTo>
                <a:lnTo>
                  <a:pt x="806" y="624"/>
                </a:lnTo>
                <a:lnTo>
                  <a:pt x="820" y="648"/>
                </a:lnTo>
                <a:lnTo>
                  <a:pt x="830" y="674"/>
                </a:lnTo>
                <a:lnTo>
                  <a:pt x="836" y="700"/>
                </a:lnTo>
                <a:lnTo>
                  <a:pt x="840" y="726"/>
                </a:lnTo>
                <a:lnTo>
                  <a:pt x="840" y="928"/>
                </a:lnTo>
                <a:lnTo>
                  <a:pt x="838" y="940"/>
                </a:lnTo>
                <a:lnTo>
                  <a:pt x="836" y="954"/>
                </a:lnTo>
                <a:lnTo>
                  <a:pt x="834" y="966"/>
                </a:lnTo>
                <a:lnTo>
                  <a:pt x="828" y="980"/>
                </a:lnTo>
                <a:lnTo>
                  <a:pt x="824" y="990"/>
                </a:lnTo>
                <a:lnTo>
                  <a:pt x="816" y="1002"/>
                </a:lnTo>
                <a:lnTo>
                  <a:pt x="808" y="1012"/>
                </a:lnTo>
                <a:lnTo>
                  <a:pt x="800" y="1022"/>
                </a:lnTo>
                <a:lnTo>
                  <a:pt x="790" y="1030"/>
                </a:lnTo>
                <a:lnTo>
                  <a:pt x="780" y="1038"/>
                </a:lnTo>
                <a:lnTo>
                  <a:pt x="770" y="1044"/>
                </a:lnTo>
                <a:lnTo>
                  <a:pt x="758" y="1050"/>
                </a:lnTo>
                <a:lnTo>
                  <a:pt x="746" y="1054"/>
                </a:lnTo>
                <a:lnTo>
                  <a:pt x="732" y="1058"/>
                </a:lnTo>
                <a:lnTo>
                  <a:pt x="720" y="1060"/>
                </a:lnTo>
                <a:lnTo>
                  <a:pt x="706" y="1060"/>
                </a:lnTo>
                <a:lnTo>
                  <a:pt x="132" y="1060"/>
                </a:lnTo>
                <a:close/>
              </a:path>
            </a:pathLst>
          </a:custGeom>
          <a:solidFill>
            <a:srgbClr val="0065A7"/>
          </a:solidFill>
          <a:ln w="9525">
            <a:noFill/>
            <a:round/>
            <a:headEnd/>
            <a:tailEnd/>
          </a:ln>
        </p:spPr>
        <p:txBody>
          <a:bodyPr/>
          <a:lstStyle/>
          <a:p>
            <a:endParaRPr lang="en-US"/>
          </a:p>
        </p:txBody>
      </p:sp>
      <p:sp>
        <p:nvSpPr>
          <p:cNvPr id="48141" name="WordArt 32"/>
          <p:cNvSpPr>
            <a:spLocks noChangeArrowheads="1" noChangeShapeType="1" noTextEdit="1"/>
          </p:cNvSpPr>
          <p:nvPr/>
        </p:nvSpPr>
        <p:spPr bwMode="auto">
          <a:xfrm>
            <a:off x="8389938" y="1760538"/>
            <a:ext cx="358775" cy="215900"/>
          </a:xfrm>
          <a:prstGeom prst="rect">
            <a:avLst/>
          </a:prstGeom>
        </p:spPr>
        <p:txBody>
          <a:bodyPr wrap="none" fromWordArt="1">
            <a:prstTxWarp prst="textPlain">
              <a:avLst>
                <a:gd name="adj" fmla="val 50000"/>
              </a:avLst>
            </a:prstTxWarp>
          </a:bodyPr>
          <a:lstStyle/>
          <a:p>
            <a:pPr algn="ctr"/>
            <a:r>
              <a:rPr lang="en-US" sz="3600" i="1" kern="10">
                <a:ln w="9525">
                  <a:solidFill>
                    <a:srgbClr val="589CDA"/>
                  </a:solidFill>
                  <a:miter lim="800000"/>
                  <a:headEnd/>
                  <a:tailEnd/>
                </a:ln>
                <a:solidFill>
                  <a:srgbClr val="4688B0"/>
                </a:solidFill>
                <a:effectLst>
                  <a:outerShdw dist="35921" dir="2700000" algn="ctr" rotWithShape="0">
                    <a:srgbClr val="808080">
                      <a:alpha val="79999"/>
                    </a:srgbClr>
                  </a:outerShdw>
                </a:effectLst>
                <a:latin typeface="Arial Black"/>
              </a:rPr>
              <a:t>8</a:t>
            </a:r>
          </a:p>
        </p:txBody>
      </p:sp>
      <p:grpSp>
        <p:nvGrpSpPr>
          <p:cNvPr id="48142" name="Group 33"/>
          <p:cNvGrpSpPr>
            <a:grpSpLocks/>
          </p:cNvGrpSpPr>
          <p:nvPr/>
        </p:nvGrpSpPr>
        <p:grpSpPr bwMode="auto">
          <a:xfrm>
            <a:off x="5537200" y="4038600"/>
            <a:ext cx="698500" cy="793750"/>
            <a:chOff x="4800" y="3024"/>
            <a:chExt cx="840" cy="1060"/>
          </a:xfrm>
        </p:grpSpPr>
        <p:sp>
          <p:nvSpPr>
            <p:cNvPr id="48146" name="Freeform 34"/>
            <p:cNvSpPr>
              <a:spLocks/>
            </p:cNvSpPr>
            <p:nvPr/>
          </p:nvSpPr>
          <p:spPr bwMode="auto">
            <a:xfrm>
              <a:off x="4800" y="3024"/>
              <a:ext cx="840" cy="1060"/>
            </a:xfrm>
            <a:custGeom>
              <a:avLst/>
              <a:gdLst>
                <a:gd name="T0" fmla="*/ 82 w 840"/>
                <a:gd name="T1" fmla="*/ 1050 h 1060"/>
                <a:gd name="T2" fmla="*/ 22 w 840"/>
                <a:gd name="T3" fmla="*/ 1002 h 1060"/>
                <a:gd name="T4" fmla="*/ 0 w 840"/>
                <a:gd name="T5" fmla="*/ 928 h 1060"/>
                <a:gd name="T6" fmla="*/ 6 w 840"/>
                <a:gd name="T7" fmla="*/ 660 h 1060"/>
                <a:gd name="T8" fmla="*/ 48 w 840"/>
                <a:gd name="T9" fmla="*/ 598 h 1060"/>
                <a:gd name="T10" fmla="*/ 120 w 840"/>
                <a:gd name="T11" fmla="*/ 568 h 1060"/>
                <a:gd name="T12" fmla="*/ 242 w 840"/>
                <a:gd name="T13" fmla="*/ 564 h 1060"/>
                <a:gd name="T14" fmla="*/ 266 w 840"/>
                <a:gd name="T15" fmla="*/ 544 h 1060"/>
                <a:gd name="T16" fmla="*/ 250 w 840"/>
                <a:gd name="T17" fmla="*/ 444 h 1060"/>
                <a:gd name="T18" fmla="*/ 196 w 840"/>
                <a:gd name="T19" fmla="*/ 372 h 1060"/>
                <a:gd name="T20" fmla="*/ 168 w 840"/>
                <a:gd name="T21" fmla="*/ 254 h 1060"/>
                <a:gd name="T22" fmla="*/ 198 w 840"/>
                <a:gd name="T23" fmla="*/ 134 h 1060"/>
                <a:gd name="T24" fmla="*/ 300 w 840"/>
                <a:gd name="T25" fmla="*/ 32 h 1060"/>
                <a:gd name="T26" fmla="*/ 422 w 840"/>
                <a:gd name="T27" fmla="*/ 0 h 1060"/>
                <a:gd name="T28" fmla="*/ 542 w 840"/>
                <a:gd name="T29" fmla="*/ 32 h 1060"/>
                <a:gd name="T30" fmla="*/ 644 w 840"/>
                <a:gd name="T31" fmla="*/ 134 h 1060"/>
                <a:gd name="T32" fmla="*/ 674 w 840"/>
                <a:gd name="T33" fmla="*/ 254 h 1060"/>
                <a:gd name="T34" fmla="*/ 636 w 840"/>
                <a:gd name="T35" fmla="*/ 390 h 1060"/>
                <a:gd name="T36" fmla="*/ 574 w 840"/>
                <a:gd name="T37" fmla="*/ 456 h 1060"/>
                <a:gd name="T38" fmla="*/ 528 w 840"/>
                <a:gd name="T39" fmla="*/ 452 h 1060"/>
                <a:gd name="T40" fmla="*/ 514 w 840"/>
                <a:gd name="T41" fmla="*/ 424 h 1060"/>
                <a:gd name="T42" fmla="*/ 528 w 840"/>
                <a:gd name="T43" fmla="*/ 388 h 1060"/>
                <a:gd name="T44" fmla="*/ 582 w 840"/>
                <a:gd name="T45" fmla="*/ 312 h 1060"/>
                <a:gd name="T46" fmla="*/ 592 w 840"/>
                <a:gd name="T47" fmla="*/ 236 h 1060"/>
                <a:gd name="T48" fmla="*/ 554 w 840"/>
                <a:gd name="T49" fmla="*/ 146 h 1060"/>
                <a:gd name="T50" fmla="*/ 472 w 840"/>
                <a:gd name="T51" fmla="*/ 90 h 1060"/>
                <a:gd name="T52" fmla="*/ 404 w 840"/>
                <a:gd name="T53" fmla="*/ 84 h 1060"/>
                <a:gd name="T54" fmla="*/ 312 w 840"/>
                <a:gd name="T55" fmla="*/ 122 h 1060"/>
                <a:gd name="T56" fmla="*/ 258 w 840"/>
                <a:gd name="T57" fmla="*/ 204 h 1060"/>
                <a:gd name="T58" fmla="*/ 252 w 840"/>
                <a:gd name="T59" fmla="*/ 272 h 1060"/>
                <a:gd name="T60" fmla="*/ 288 w 840"/>
                <a:gd name="T61" fmla="*/ 362 h 1060"/>
                <a:gd name="T62" fmla="*/ 352 w 840"/>
                <a:gd name="T63" fmla="*/ 414 h 1060"/>
                <a:gd name="T64" fmla="*/ 342 w 840"/>
                <a:gd name="T65" fmla="*/ 578 h 1060"/>
                <a:gd name="T66" fmla="*/ 310 w 840"/>
                <a:gd name="T67" fmla="*/ 618 h 1060"/>
                <a:gd name="T68" fmla="*/ 218 w 840"/>
                <a:gd name="T69" fmla="*/ 650 h 1060"/>
                <a:gd name="T70" fmla="*/ 96 w 840"/>
                <a:gd name="T71" fmla="*/ 664 h 1060"/>
                <a:gd name="T72" fmla="*/ 82 w 840"/>
                <a:gd name="T73" fmla="*/ 928 h 1060"/>
                <a:gd name="T74" fmla="*/ 104 w 840"/>
                <a:gd name="T75" fmla="*/ 970 h 1060"/>
                <a:gd name="T76" fmla="*/ 706 w 840"/>
                <a:gd name="T77" fmla="*/ 978 h 1060"/>
                <a:gd name="T78" fmla="*/ 752 w 840"/>
                <a:gd name="T79" fmla="*/ 946 h 1060"/>
                <a:gd name="T80" fmla="*/ 756 w 840"/>
                <a:gd name="T81" fmla="*/ 718 h 1060"/>
                <a:gd name="T82" fmla="*/ 740 w 840"/>
                <a:gd name="T83" fmla="*/ 674 h 1060"/>
                <a:gd name="T84" fmla="*/ 714 w 840"/>
                <a:gd name="T85" fmla="*/ 648 h 1060"/>
                <a:gd name="T86" fmla="*/ 620 w 840"/>
                <a:gd name="T87" fmla="*/ 648 h 1060"/>
                <a:gd name="T88" fmla="*/ 582 w 840"/>
                <a:gd name="T89" fmla="*/ 622 h 1060"/>
                <a:gd name="T90" fmla="*/ 582 w 840"/>
                <a:gd name="T91" fmla="*/ 590 h 1060"/>
                <a:gd name="T92" fmla="*/ 620 w 840"/>
                <a:gd name="T93" fmla="*/ 566 h 1060"/>
                <a:gd name="T94" fmla="*/ 726 w 840"/>
                <a:gd name="T95" fmla="*/ 566 h 1060"/>
                <a:gd name="T96" fmla="*/ 778 w 840"/>
                <a:gd name="T97" fmla="*/ 594 h 1060"/>
                <a:gd name="T98" fmla="*/ 830 w 840"/>
                <a:gd name="T99" fmla="*/ 674 h 1060"/>
                <a:gd name="T100" fmla="*/ 838 w 840"/>
                <a:gd name="T101" fmla="*/ 940 h 1060"/>
                <a:gd name="T102" fmla="*/ 808 w 840"/>
                <a:gd name="T103" fmla="*/ 1012 h 1060"/>
                <a:gd name="T104" fmla="*/ 746 w 840"/>
                <a:gd name="T105" fmla="*/ 1054 h 1060"/>
                <a:gd name="T106" fmla="*/ 132 w 840"/>
                <a:gd name="T107" fmla="*/ 1060 h 10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0"/>
                <a:gd name="T163" fmla="*/ 0 h 1060"/>
                <a:gd name="T164" fmla="*/ 840 w 840"/>
                <a:gd name="T165" fmla="*/ 1060 h 10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0" h="1060">
                  <a:moveTo>
                    <a:pt x="132" y="1060"/>
                  </a:moveTo>
                  <a:lnTo>
                    <a:pt x="132" y="1060"/>
                  </a:lnTo>
                  <a:lnTo>
                    <a:pt x="120" y="1060"/>
                  </a:lnTo>
                  <a:lnTo>
                    <a:pt x="106" y="1058"/>
                  </a:lnTo>
                  <a:lnTo>
                    <a:pt x="94" y="1054"/>
                  </a:lnTo>
                  <a:lnTo>
                    <a:pt x="82" y="1050"/>
                  </a:lnTo>
                  <a:lnTo>
                    <a:pt x="70" y="1044"/>
                  </a:lnTo>
                  <a:lnTo>
                    <a:pt x="58" y="1038"/>
                  </a:lnTo>
                  <a:lnTo>
                    <a:pt x="48" y="1030"/>
                  </a:lnTo>
                  <a:lnTo>
                    <a:pt x="38" y="1022"/>
                  </a:lnTo>
                  <a:lnTo>
                    <a:pt x="30" y="1012"/>
                  </a:lnTo>
                  <a:lnTo>
                    <a:pt x="22" y="1002"/>
                  </a:lnTo>
                  <a:lnTo>
                    <a:pt x="16" y="990"/>
                  </a:lnTo>
                  <a:lnTo>
                    <a:pt x="10" y="980"/>
                  </a:lnTo>
                  <a:lnTo>
                    <a:pt x="6" y="966"/>
                  </a:lnTo>
                  <a:lnTo>
                    <a:pt x="2" y="954"/>
                  </a:lnTo>
                  <a:lnTo>
                    <a:pt x="0" y="940"/>
                  </a:lnTo>
                  <a:lnTo>
                    <a:pt x="0" y="928"/>
                  </a:lnTo>
                  <a:lnTo>
                    <a:pt x="0" y="700"/>
                  </a:lnTo>
                  <a:lnTo>
                    <a:pt x="0" y="686"/>
                  </a:lnTo>
                  <a:lnTo>
                    <a:pt x="2" y="674"/>
                  </a:lnTo>
                  <a:lnTo>
                    <a:pt x="6" y="660"/>
                  </a:lnTo>
                  <a:lnTo>
                    <a:pt x="10" y="648"/>
                  </a:lnTo>
                  <a:lnTo>
                    <a:pt x="16" y="636"/>
                  </a:lnTo>
                  <a:lnTo>
                    <a:pt x="22" y="626"/>
                  </a:lnTo>
                  <a:lnTo>
                    <a:pt x="30" y="616"/>
                  </a:lnTo>
                  <a:lnTo>
                    <a:pt x="38" y="606"/>
                  </a:lnTo>
                  <a:lnTo>
                    <a:pt x="48" y="598"/>
                  </a:lnTo>
                  <a:lnTo>
                    <a:pt x="58" y="590"/>
                  </a:lnTo>
                  <a:lnTo>
                    <a:pt x="70" y="584"/>
                  </a:lnTo>
                  <a:lnTo>
                    <a:pt x="82" y="578"/>
                  </a:lnTo>
                  <a:lnTo>
                    <a:pt x="94" y="572"/>
                  </a:lnTo>
                  <a:lnTo>
                    <a:pt x="106" y="570"/>
                  </a:lnTo>
                  <a:lnTo>
                    <a:pt x="120" y="568"/>
                  </a:lnTo>
                  <a:lnTo>
                    <a:pt x="132" y="566"/>
                  </a:lnTo>
                  <a:lnTo>
                    <a:pt x="218" y="566"/>
                  </a:lnTo>
                  <a:lnTo>
                    <a:pt x="232" y="566"/>
                  </a:lnTo>
                  <a:lnTo>
                    <a:pt x="242" y="564"/>
                  </a:lnTo>
                  <a:lnTo>
                    <a:pt x="252" y="560"/>
                  </a:lnTo>
                  <a:lnTo>
                    <a:pt x="258" y="556"/>
                  </a:lnTo>
                  <a:lnTo>
                    <a:pt x="262" y="550"/>
                  </a:lnTo>
                  <a:lnTo>
                    <a:pt x="266" y="544"/>
                  </a:lnTo>
                  <a:lnTo>
                    <a:pt x="268" y="536"/>
                  </a:lnTo>
                  <a:lnTo>
                    <a:pt x="270" y="524"/>
                  </a:lnTo>
                  <a:lnTo>
                    <a:pt x="270" y="460"/>
                  </a:lnTo>
                  <a:lnTo>
                    <a:pt x="250" y="444"/>
                  </a:lnTo>
                  <a:lnTo>
                    <a:pt x="228" y="422"/>
                  </a:lnTo>
                  <a:lnTo>
                    <a:pt x="218" y="408"/>
                  </a:lnTo>
                  <a:lnTo>
                    <a:pt x="206" y="390"/>
                  </a:lnTo>
                  <a:lnTo>
                    <a:pt x="196" y="372"/>
                  </a:lnTo>
                  <a:lnTo>
                    <a:pt x="186" y="352"/>
                  </a:lnTo>
                  <a:lnTo>
                    <a:pt x="180" y="330"/>
                  </a:lnTo>
                  <a:lnTo>
                    <a:pt x="174" y="308"/>
                  </a:lnTo>
                  <a:lnTo>
                    <a:pt x="170" y="282"/>
                  </a:lnTo>
                  <a:lnTo>
                    <a:pt x="168" y="254"/>
                  </a:lnTo>
                  <a:lnTo>
                    <a:pt x="170" y="228"/>
                  </a:lnTo>
                  <a:lnTo>
                    <a:pt x="172" y="204"/>
                  </a:lnTo>
                  <a:lnTo>
                    <a:pt x="180" y="178"/>
                  </a:lnTo>
                  <a:lnTo>
                    <a:pt x="188" y="156"/>
                  </a:lnTo>
                  <a:lnTo>
                    <a:pt x="198" y="134"/>
                  </a:lnTo>
                  <a:lnTo>
                    <a:pt x="212" y="112"/>
                  </a:lnTo>
                  <a:lnTo>
                    <a:pt x="226" y="92"/>
                  </a:lnTo>
                  <a:lnTo>
                    <a:pt x="242" y="74"/>
                  </a:lnTo>
                  <a:lnTo>
                    <a:pt x="260" y="58"/>
                  </a:lnTo>
                  <a:lnTo>
                    <a:pt x="280" y="44"/>
                  </a:lnTo>
                  <a:lnTo>
                    <a:pt x="300" y="32"/>
                  </a:lnTo>
                  <a:lnTo>
                    <a:pt x="322" y="20"/>
                  </a:lnTo>
                  <a:lnTo>
                    <a:pt x="346" y="12"/>
                  </a:lnTo>
                  <a:lnTo>
                    <a:pt x="370" y="6"/>
                  </a:lnTo>
                  <a:lnTo>
                    <a:pt x="396" y="2"/>
                  </a:lnTo>
                  <a:lnTo>
                    <a:pt x="422" y="0"/>
                  </a:lnTo>
                  <a:lnTo>
                    <a:pt x="448" y="2"/>
                  </a:lnTo>
                  <a:lnTo>
                    <a:pt x="472" y="6"/>
                  </a:lnTo>
                  <a:lnTo>
                    <a:pt x="496" y="12"/>
                  </a:lnTo>
                  <a:lnTo>
                    <a:pt x="520" y="20"/>
                  </a:lnTo>
                  <a:lnTo>
                    <a:pt x="542" y="32"/>
                  </a:lnTo>
                  <a:lnTo>
                    <a:pt x="564" y="44"/>
                  </a:lnTo>
                  <a:lnTo>
                    <a:pt x="582" y="58"/>
                  </a:lnTo>
                  <a:lnTo>
                    <a:pt x="600" y="74"/>
                  </a:lnTo>
                  <a:lnTo>
                    <a:pt x="616" y="92"/>
                  </a:lnTo>
                  <a:lnTo>
                    <a:pt x="632" y="112"/>
                  </a:lnTo>
                  <a:lnTo>
                    <a:pt x="644" y="134"/>
                  </a:lnTo>
                  <a:lnTo>
                    <a:pt x="654" y="156"/>
                  </a:lnTo>
                  <a:lnTo>
                    <a:pt x="664" y="178"/>
                  </a:lnTo>
                  <a:lnTo>
                    <a:pt x="670" y="204"/>
                  </a:lnTo>
                  <a:lnTo>
                    <a:pt x="674" y="228"/>
                  </a:lnTo>
                  <a:lnTo>
                    <a:pt x="674" y="254"/>
                  </a:lnTo>
                  <a:lnTo>
                    <a:pt x="674" y="284"/>
                  </a:lnTo>
                  <a:lnTo>
                    <a:pt x="668" y="312"/>
                  </a:lnTo>
                  <a:lnTo>
                    <a:pt x="660" y="340"/>
                  </a:lnTo>
                  <a:lnTo>
                    <a:pt x="650" y="366"/>
                  </a:lnTo>
                  <a:lnTo>
                    <a:pt x="636" y="390"/>
                  </a:lnTo>
                  <a:lnTo>
                    <a:pt x="620" y="412"/>
                  </a:lnTo>
                  <a:lnTo>
                    <a:pt x="600" y="434"/>
                  </a:lnTo>
                  <a:lnTo>
                    <a:pt x="580" y="452"/>
                  </a:lnTo>
                  <a:lnTo>
                    <a:pt x="574" y="456"/>
                  </a:lnTo>
                  <a:lnTo>
                    <a:pt x="566" y="460"/>
                  </a:lnTo>
                  <a:lnTo>
                    <a:pt x="558" y="460"/>
                  </a:lnTo>
                  <a:lnTo>
                    <a:pt x="550" y="460"/>
                  </a:lnTo>
                  <a:lnTo>
                    <a:pt x="542" y="458"/>
                  </a:lnTo>
                  <a:lnTo>
                    <a:pt x="534" y="456"/>
                  </a:lnTo>
                  <a:lnTo>
                    <a:pt x="528" y="452"/>
                  </a:lnTo>
                  <a:lnTo>
                    <a:pt x="522" y="446"/>
                  </a:lnTo>
                  <a:lnTo>
                    <a:pt x="518" y="438"/>
                  </a:lnTo>
                  <a:lnTo>
                    <a:pt x="514" y="430"/>
                  </a:lnTo>
                  <a:lnTo>
                    <a:pt x="514" y="424"/>
                  </a:lnTo>
                  <a:lnTo>
                    <a:pt x="514" y="416"/>
                  </a:lnTo>
                  <a:lnTo>
                    <a:pt x="516" y="408"/>
                  </a:lnTo>
                  <a:lnTo>
                    <a:pt x="518" y="400"/>
                  </a:lnTo>
                  <a:lnTo>
                    <a:pt x="522" y="394"/>
                  </a:lnTo>
                  <a:lnTo>
                    <a:pt x="528" y="388"/>
                  </a:lnTo>
                  <a:lnTo>
                    <a:pt x="542" y="374"/>
                  </a:lnTo>
                  <a:lnTo>
                    <a:pt x="556" y="360"/>
                  </a:lnTo>
                  <a:lnTo>
                    <a:pt x="566" y="346"/>
                  </a:lnTo>
                  <a:lnTo>
                    <a:pt x="576" y="330"/>
                  </a:lnTo>
                  <a:lnTo>
                    <a:pt x="582" y="312"/>
                  </a:lnTo>
                  <a:lnTo>
                    <a:pt x="588" y="294"/>
                  </a:lnTo>
                  <a:lnTo>
                    <a:pt x="592" y="274"/>
                  </a:lnTo>
                  <a:lnTo>
                    <a:pt x="592" y="254"/>
                  </a:lnTo>
                  <a:lnTo>
                    <a:pt x="592" y="236"/>
                  </a:lnTo>
                  <a:lnTo>
                    <a:pt x="588" y="220"/>
                  </a:lnTo>
                  <a:lnTo>
                    <a:pt x="584" y="204"/>
                  </a:lnTo>
                  <a:lnTo>
                    <a:pt x="578" y="188"/>
                  </a:lnTo>
                  <a:lnTo>
                    <a:pt x="572" y="172"/>
                  </a:lnTo>
                  <a:lnTo>
                    <a:pt x="564" y="158"/>
                  </a:lnTo>
                  <a:lnTo>
                    <a:pt x="554" y="146"/>
                  </a:lnTo>
                  <a:lnTo>
                    <a:pt x="542" y="134"/>
                  </a:lnTo>
                  <a:lnTo>
                    <a:pt x="530" y="122"/>
                  </a:lnTo>
                  <a:lnTo>
                    <a:pt x="516" y="112"/>
                  </a:lnTo>
                  <a:lnTo>
                    <a:pt x="502" y="104"/>
                  </a:lnTo>
                  <a:lnTo>
                    <a:pt x="488" y="96"/>
                  </a:lnTo>
                  <a:lnTo>
                    <a:pt x="472" y="90"/>
                  </a:lnTo>
                  <a:lnTo>
                    <a:pt x="456" y="86"/>
                  </a:lnTo>
                  <a:lnTo>
                    <a:pt x="438" y="84"/>
                  </a:lnTo>
                  <a:lnTo>
                    <a:pt x="422" y="82"/>
                  </a:lnTo>
                  <a:lnTo>
                    <a:pt x="404" y="84"/>
                  </a:lnTo>
                  <a:lnTo>
                    <a:pt x="386" y="86"/>
                  </a:lnTo>
                  <a:lnTo>
                    <a:pt x="370" y="90"/>
                  </a:lnTo>
                  <a:lnTo>
                    <a:pt x="354" y="96"/>
                  </a:lnTo>
                  <a:lnTo>
                    <a:pt x="340" y="104"/>
                  </a:lnTo>
                  <a:lnTo>
                    <a:pt x="326" y="112"/>
                  </a:lnTo>
                  <a:lnTo>
                    <a:pt x="312" y="122"/>
                  </a:lnTo>
                  <a:lnTo>
                    <a:pt x="300" y="134"/>
                  </a:lnTo>
                  <a:lnTo>
                    <a:pt x="290" y="146"/>
                  </a:lnTo>
                  <a:lnTo>
                    <a:pt x="280" y="158"/>
                  </a:lnTo>
                  <a:lnTo>
                    <a:pt x="270" y="172"/>
                  </a:lnTo>
                  <a:lnTo>
                    <a:pt x="264" y="188"/>
                  </a:lnTo>
                  <a:lnTo>
                    <a:pt x="258" y="204"/>
                  </a:lnTo>
                  <a:lnTo>
                    <a:pt x="254" y="220"/>
                  </a:lnTo>
                  <a:lnTo>
                    <a:pt x="252" y="236"/>
                  </a:lnTo>
                  <a:lnTo>
                    <a:pt x="250" y="254"/>
                  </a:lnTo>
                  <a:lnTo>
                    <a:pt x="252" y="272"/>
                  </a:lnTo>
                  <a:lnTo>
                    <a:pt x="254" y="288"/>
                  </a:lnTo>
                  <a:lnTo>
                    <a:pt x="256" y="304"/>
                  </a:lnTo>
                  <a:lnTo>
                    <a:pt x="262" y="318"/>
                  </a:lnTo>
                  <a:lnTo>
                    <a:pt x="274" y="342"/>
                  </a:lnTo>
                  <a:lnTo>
                    <a:pt x="288" y="362"/>
                  </a:lnTo>
                  <a:lnTo>
                    <a:pt x="302" y="378"/>
                  </a:lnTo>
                  <a:lnTo>
                    <a:pt x="316" y="390"/>
                  </a:lnTo>
                  <a:lnTo>
                    <a:pt x="330" y="402"/>
                  </a:lnTo>
                  <a:lnTo>
                    <a:pt x="352" y="414"/>
                  </a:lnTo>
                  <a:lnTo>
                    <a:pt x="352" y="524"/>
                  </a:lnTo>
                  <a:lnTo>
                    <a:pt x="352" y="538"/>
                  </a:lnTo>
                  <a:lnTo>
                    <a:pt x="350" y="552"/>
                  </a:lnTo>
                  <a:lnTo>
                    <a:pt x="346" y="566"/>
                  </a:lnTo>
                  <a:lnTo>
                    <a:pt x="342" y="578"/>
                  </a:lnTo>
                  <a:lnTo>
                    <a:pt x="336" y="590"/>
                  </a:lnTo>
                  <a:lnTo>
                    <a:pt x="328" y="600"/>
                  </a:lnTo>
                  <a:lnTo>
                    <a:pt x="320" y="610"/>
                  </a:lnTo>
                  <a:lnTo>
                    <a:pt x="310" y="618"/>
                  </a:lnTo>
                  <a:lnTo>
                    <a:pt x="300" y="626"/>
                  </a:lnTo>
                  <a:lnTo>
                    <a:pt x="290" y="632"/>
                  </a:lnTo>
                  <a:lnTo>
                    <a:pt x="266" y="642"/>
                  </a:lnTo>
                  <a:lnTo>
                    <a:pt x="244" y="648"/>
                  </a:lnTo>
                  <a:lnTo>
                    <a:pt x="218" y="650"/>
                  </a:lnTo>
                  <a:lnTo>
                    <a:pt x="132" y="650"/>
                  </a:lnTo>
                  <a:lnTo>
                    <a:pt x="122" y="650"/>
                  </a:lnTo>
                  <a:lnTo>
                    <a:pt x="114" y="654"/>
                  </a:lnTo>
                  <a:lnTo>
                    <a:pt x="104" y="658"/>
                  </a:lnTo>
                  <a:lnTo>
                    <a:pt x="96" y="664"/>
                  </a:lnTo>
                  <a:lnTo>
                    <a:pt x="90" y="672"/>
                  </a:lnTo>
                  <a:lnTo>
                    <a:pt x="86" y="680"/>
                  </a:lnTo>
                  <a:lnTo>
                    <a:pt x="82" y="690"/>
                  </a:lnTo>
                  <a:lnTo>
                    <a:pt x="82" y="700"/>
                  </a:lnTo>
                  <a:lnTo>
                    <a:pt x="82" y="928"/>
                  </a:lnTo>
                  <a:lnTo>
                    <a:pt x="82" y="938"/>
                  </a:lnTo>
                  <a:lnTo>
                    <a:pt x="86" y="946"/>
                  </a:lnTo>
                  <a:lnTo>
                    <a:pt x="90" y="956"/>
                  </a:lnTo>
                  <a:lnTo>
                    <a:pt x="96" y="964"/>
                  </a:lnTo>
                  <a:lnTo>
                    <a:pt x="104" y="970"/>
                  </a:lnTo>
                  <a:lnTo>
                    <a:pt x="114" y="974"/>
                  </a:lnTo>
                  <a:lnTo>
                    <a:pt x="122" y="978"/>
                  </a:lnTo>
                  <a:lnTo>
                    <a:pt x="132" y="978"/>
                  </a:lnTo>
                  <a:lnTo>
                    <a:pt x="706" y="978"/>
                  </a:lnTo>
                  <a:lnTo>
                    <a:pt x="716" y="978"/>
                  </a:lnTo>
                  <a:lnTo>
                    <a:pt x="726" y="974"/>
                  </a:lnTo>
                  <a:lnTo>
                    <a:pt x="734" y="970"/>
                  </a:lnTo>
                  <a:lnTo>
                    <a:pt x="742" y="964"/>
                  </a:lnTo>
                  <a:lnTo>
                    <a:pt x="748" y="956"/>
                  </a:lnTo>
                  <a:lnTo>
                    <a:pt x="752" y="946"/>
                  </a:lnTo>
                  <a:lnTo>
                    <a:pt x="756" y="938"/>
                  </a:lnTo>
                  <a:lnTo>
                    <a:pt x="756" y="928"/>
                  </a:lnTo>
                  <a:lnTo>
                    <a:pt x="756" y="726"/>
                  </a:lnTo>
                  <a:lnTo>
                    <a:pt x="756" y="718"/>
                  </a:lnTo>
                  <a:lnTo>
                    <a:pt x="754" y="706"/>
                  </a:lnTo>
                  <a:lnTo>
                    <a:pt x="750" y="696"/>
                  </a:lnTo>
                  <a:lnTo>
                    <a:pt x="746" y="684"/>
                  </a:lnTo>
                  <a:lnTo>
                    <a:pt x="740" y="674"/>
                  </a:lnTo>
                  <a:lnTo>
                    <a:pt x="734" y="664"/>
                  </a:lnTo>
                  <a:lnTo>
                    <a:pt x="726" y="658"/>
                  </a:lnTo>
                  <a:lnTo>
                    <a:pt x="720" y="652"/>
                  </a:lnTo>
                  <a:lnTo>
                    <a:pt x="714" y="648"/>
                  </a:lnTo>
                  <a:lnTo>
                    <a:pt x="710" y="648"/>
                  </a:lnTo>
                  <a:lnTo>
                    <a:pt x="620" y="648"/>
                  </a:lnTo>
                  <a:lnTo>
                    <a:pt x="612" y="648"/>
                  </a:lnTo>
                  <a:lnTo>
                    <a:pt x="604" y="644"/>
                  </a:lnTo>
                  <a:lnTo>
                    <a:pt x="598" y="640"/>
                  </a:lnTo>
                  <a:lnTo>
                    <a:pt x="592" y="636"/>
                  </a:lnTo>
                  <a:lnTo>
                    <a:pt x="586" y="630"/>
                  </a:lnTo>
                  <a:lnTo>
                    <a:pt x="582" y="622"/>
                  </a:lnTo>
                  <a:lnTo>
                    <a:pt x="580" y="614"/>
                  </a:lnTo>
                  <a:lnTo>
                    <a:pt x="580" y="606"/>
                  </a:lnTo>
                  <a:lnTo>
                    <a:pt x="580" y="598"/>
                  </a:lnTo>
                  <a:lnTo>
                    <a:pt x="582" y="590"/>
                  </a:lnTo>
                  <a:lnTo>
                    <a:pt x="586" y="584"/>
                  </a:lnTo>
                  <a:lnTo>
                    <a:pt x="592" y="578"/>
                  </a:lnTo>
                  <a:lnTo>
                    <a:pt x="598" y="572"/>
                  </a:lnTo>
                  <a:lnTo>
                    <a:pt x="604" y="568"/>
                  </a:lnTo>
                  <a:lnTo>
                    <a:pt x="612" y="566"/>
                  </a:lnTo>
                  <a:lnTo>
                    <a:pt x="620" y="566"/>
                  </a:lnTo>
                  <a:lnTo>
                    <a:pt x="710" y="566"/>
                  </a:lnTo>
                  <a:lnTo>
                    <a:pt x="726" y="566"/>
                  </a:lnTo>
                  <a:lnTo>
                    <a:pt x="740" y="570"/>
                  </a:lnTo>
                  <a:lnTo>
                    <a:pt x="754" y="576"/>
                  </a:lnTo>
                  <a:lnTo>
                    <a:pt x="768" y="584"/>
                  </a:lnTo>
                  <a:lnTo>
                    <a:pt x="778" y="594"/>
                  </a:lnTo>
                  <a:lnTo>
                    <a:pt x="788" y="602"/>
                  </a:lnTo>
                  <a:lnTo>
                    <a:pt x="806" y="624"/>
                  </a:lnTo>
                  <a:lnTo>
                    <a:pt x="820" y="648"/>
                  </a:lnTo>
                  <a:lnTo>
                    <a:pt x="830" y="674"/>
                  </a:lnTo>
                  <a:lnTo>
                    <a:pt x="836" y="700"/>
                  </a:lnTo>
                  <a:lnTo>
                    <a:pt x="840" y="726"/>
                  </a:lnTo>
                  <a:lnTo>
                    <a:pt x="840" y="928"/>
                  </a:lnTo>
                  <a:lnTo>
                    <a:pt x="838" y="940"/>
                  </a:lnTo>
                  <a:lnTo>
                    <a:pt x="836" y="954"/>
                  </a:lnTo>
                  <a:lnTo>
                    <a:pt x="834" y="966"/>
                  </a:lnTo>
                  <a:lnTo>
                    <a:pt x="828" y="980"/>
                  </a:lnTo>
                  <a:lnTo>
                    <a:pt x="824" y="990"/>
                  </a:lnTo>
                  <a:lnTo>
                    <a:pt x="816" y="1002"/>
                  </a:lnTo>
                  <a:lnTo>
                    <a:pt x="808" y="1012"/>
                  </a:lnTo>
                  <a:lnTo>
                    <a:pt x="800" y="1022"/>
                  </a:lnTo>
                  <a:lnTo>
                    <a:pt x="790" y="1030"/>
                  </a:lnTo>
                  <a:lnTo>
                    <a:pt x="780" y="1038"/>
                  </a:lnTo>
                  <a:lnTo>
                    <a:pt x="770" y="1044"/>
                  </a:lnTo>
                  <a:lnTo>
                    <a:pt x="758" y="1050"/>
                  </a:lnTo>
                  <a:lnTo>
                    <a:pt x="746" y="1054"/>
                  </a:lnTo>
                  <a:lnTo>
                    <a:pt x="732" y="1058"/>
                  </a:lnTo>
                  <a:lnTo>
                    <a:pt x="720" y="1060"/>
                  </a:lnTo>
                  <a:lnTo>
                    <a:pt x="706" y="1060"/>
                  </a:lnTo>
                  <a:lnTo>
                    <a:pt x="132" y="1060"/>
                  </a:lnTo>
                  <a:close/>
                </a:path>
              </a:pathLst>
            </a:custGeom>
            <a:solidFill>
              <a:srgbClr val="0065A7"/>
            </a:solidFill>
            <a:ln w="9525">
              <a:noFill/>
              <a:round/>
              <a:headEnd/>
              <a:tailEnd/>
            </a:ln>
          </p:spPr>
          <p:txBody>
            <a:bodyPr/>
            <a:lstStyle/>
            <a:p>
              <a:endParaRPr lang="en-US"/>
            </a:p>
          </p:txBody>
        </p:sp>
        <p:sp>
          <p:nvSpPr>
            <p:cNvPr id="48147" name="WordArt 35"/>
            <p:cNvSpPr>
              <a:spLocks noChangeArrowheads="1" noChangeShapeType="1" noTextEdit="1"/>
            </p:cNvSpPr>
            <p:nvPr/>
          </p:nvSpPr>
          <p:spPr bwMode="auto">
            <a:xfrm>
              <a:off x="5008" y="3696"/>
              <a:ext cx="432" cy="288"/>
            </a:xfrm>
            <a:prstGeom prst="rect">
              <a:avLst/>
            </a:prstGeom>
          </p:spPr>
          <p:txBody>
            <a:bodyPr wrap="none" fromWordArt="1">
              <a:prstTxWarp prst="textPlain">
                <a:avLst>
                  <a:gd name="adj" fmla="val 50000"/>
                </a:avLst>
              </a:prstTxWarp>
            </a:bodyPr>
            <a:lstStyle/>
            <a:p>
              <a:pPr algn="ctr"/>
              <a:r>
                <a:rPr lang="en-US" sz="3600" i="1" kern="10">
                  <a:ln w="9525">
                    <a:solidFill>
                      <a:srgbClr val="589CDA"/>
                    </a:solidFill>
                    <a:miter lim="800000"/>
                    <a:headEnd/>
                    <a:tailEnd/>
                  </a:ln>
                  <a:solidFill>
                    <a:srgbClr val="4688B0"/>
                  </a:solidFill>
                  <a:effectLst>
                    <a:outerShdw dist="35921" dir="2700000" algn="ctr" rotWithShape="0">
                      <a:srgbClr val="808080">
                        <a:alpha val="79999"/>
                      </a:srgbClr>
                    </a:outerShdw>
                  </a:effectLst>
                  <a:latin typeface="Arial Black"/>
                </a:rPr>
                <a:t>21</a:t>
              </a:r>
            </a:p>
          </p:txBody>
        </p:sp>
      </p:grpSp>
      <p:grpSp>
        <p:nvGrpSpPr>
          <p:cNvPr id="48143" name="Group 36"/>
          <p:cNvGrpSpPr>
            <a:grpSpLocks/>
          </p:cNvGrpSpPr>
          <p:nvPr/>
        </p:nvGrpSpPr>
        <p:grpSpPr bwMode="auto">
          <a:xfrm>
            <a:off x="8077200" y="3136900"/>
            <a:ext cx="698500" cy="793750"/>
            <a:chOff x="4800" y="3024"/>
            <a:chExt cx="840" cy="1060"/>
          </a:xfrm>
        </p:grpSpPr>
        <p:sp>
          <p:nvSpPr>
            <p:cNvPr id="48144" name="Freeform 37"/>
            <p:cNvSpPr>
              <a:spLocks/>
            </p:cNvSpPr>
            <p:nvPr/>
          </p:nvSpPr>
          <p:spPr bwMode="auto">
            <a:xfrm>
              <a:off x="4800" y="3024"/>
              <a:ext cx="840" cy="1060"/>
            </a:xfrm>
            <a:custGeom>
              <a:avLst/>
              <a:gdLst>
                <a:gd name="T0" fmla="*/ 82 w 840"/>
                <a:gd name="T1" fmla="*/ 1050 h 1060"/>
                <a:gd name="T2" fmla="*/ 22 w 840"/>
                <a:gd name="T3" fmla="*/ 1002 h 1060"/>
                <a:gd name="T4" fmla="*/ 0 w 840"/>
                <a:gd name="T5" fmla="*/ 928 h 1060"/>
                <a:gd name="T6" fmla="*/ 6 w 840"/>
                <a:gd name="T7" fmla="*/ 660 h 1060"/>
                <a:gd name="T8" fmla="*/ 48 w 840"/>
                <a:gd name="T9" fmla="*/ 598 h 1060"/>
                <a:gd name="T10" fmla="*/ 120 w 840"/>
                <a:gd name="T11" fmla="*/ 568 h 1060"/>
                <a:gd name="T12" fmla="*/ 242 w 840"/>
                <a:gd name="T13" fmla="*/ 564 h 1060"/>
                <a:gd name="T14" fmla="*/ 266 w 840"/>
                <a:gd name="T15" fmla="*/ 544 h 1060"/>
                <a:gd name="T16" fmla="*/ 250 w 840"/>
                <a:gd name="T17" fmla="*/ 444 h 1060"/>
                <a:gd name="T18" fmla="*/ 196 w 840"/>
                <a:gd name="T19" fmla="*/ 372 h 1060"/>
                <a:gd name="T20" fmla="*/ 168 w 840"/>
                <a:gd name="T21" fmla="*/ 254 h 1060"/>
                <a:gd name="T22" fmla="*/ 198 w 840"/>
                <a:gd name="T23" fmla="*/ 134 h 1060"/>
                <a:gd name="T24" fmla="*/ 300 w 840"/>
                <a:gd name="T25" fmla="*/ 32 h 1060"/>
                <a:gd name="T26" fmla="*/ 422 w 840"/>
                <a:gd name="T27" fmla="*/ 0 h 1060"/>
                <a:gd name="T28" fmla="*/ 542 w 840"/>
                <a:gd name="T29" fmla="*/ 32 h 1060"/>
                <a:gd name="T30" fmla="*/ 644 w 840"/>
                <a:gd name="T31" fmla="*/ 134 h 1060"/>
                <a:gd name="T32" fmla="*/ 674 w 840"/>
                <a:gd name="T33" fmla="*/ 254 h 1060"/>
                <a:gd name="T34" fmla="*/ 636 w 840"/>
                <a:gd name="T35" fmla="*/ 390 h 1060"/>
                <a:gd name="T36" fmla="*/ 574 w 840"/>
                <a:gd name="T37" fmla="*/ 456 h 1060"/>
                <a:gd name="T38" fmla="*/ 528 w 840"/>
                <a:gd name="T39" fmla="*/ 452 h 1060"/>
                <a:gd name="T40" fmla="*/ 514 w 840"/>
                <a:gd name="T41" fmla="*/ 424 h 1060"/>
                <a:gd name="T42" fmla="*/ 528 w 840"/>
                <a:gd name="T43" fmla="*/ 388 h 1060"/>
                <a:gd name="T44" fmla="*/ 582 w 840"/>
                <a:gd name="T45" fmla="*/ 312 h 1060"/>
                <a:gd name="T46" fmla="*/ 592 w 840"/>
                <a:gd name="T47" fmla="*/ 236 h 1060"/>
                <a:gd name="T48" fmla="*/ 554 w 840"/>
                <a:gd name="T49" fmla="*/ 146 h 1060"/>
                <a:gd name="T50" fmla="*/ 472 w 840"/>
                <a:gd name="T51" fmla="*/ 90 h 1060"/>
                <a:gd name="T52" fmla="*/ 404 w 840"/>
                <a:gd name="T53" fmla="*/ 84 h 1060"/>
                <a:gd name="T54" fmla="*/ 312 w 840"/>
                <a:gd name="T55" fmla="*/ 122 h 1060"/>
                <a:gd name="T56" fmla="*/ 258 w 840"/>
                <a:gd name="T57" fmla="*/ 204 h 1060"/>
                <a:gd name="T58" fmla="*/ 252 w 840"/>
                <a:gd name="T59" fmla="*/ 272 h 1060"/>
                <a:gd name="T60" fmla="*/ 288 w 840"/>
                <a:gd name="T61" fmla="*/ 362 h 1060"/>
                <a:gd name="T62" fmla="*/ 352 w 840"/>
                <a:gd name="T63" fmla="*/ 414 h 1060"/>
                <a:gd name="T64" fmla="*/ 342 w 840"/>
                <a:gd name="T65" fmla="*/ 578 h 1060"/>
                <a:gd name="T66" fmla="*/ 310 w 840"/>
                <a:gd name="T67" fmla="*/ 618 h 1060"/>
                <a:gd name="T68" fmla="*/ 218 w 840"/>
                <a:gd name="T69" fmla="*/ 650 h 1060"/>
                <a:gd name="T70" fmla="*/ 96 w 840"/>
                <a:gd name="T71" fmla="*/ 664 h 1060"/>
                <a:gd name="T72" fmla="*/ 82 w 840"/>
                <a:gd name="T73" fmla="*/ 928 h 1060"/>
                <a:gd name="T74" fmla="*/ 104 w 840"/>
                <a:gd name="T75" fmla="*/ 970 h 1060"/>
                <a:gd name="T76" fmla="*/ 706 w 840"/>
                <a:gd name="T77" fmla="*/ 978 h 1060"/>
                <a:gd name="T78" fmla="*/ 752 w 840"/>
                <a:gd name="T79" fmla="*/ 946 h 1060"/>
                <a:gd name="T80" fmla="*/ 756 w 840"/>
                <a:gd name="T81" fmla="*/ 718 h 1060"/>
                <a:gd name="T82" fmla="*/ 740 w 840"/>
                <a:gd name="T83" fmla="*/ 674 h 1060"/>
                <a:gd name="T84" fmla="*/ 714 w 840"/>
                <a:gd name="T85" fmla="*/ 648 h 1060"/>
                <a:gd name="T86" fmla="*/ 620 w 840"/>
                <a:gd name="T87" fmla="*/ 648 h 1060"/>
                <a:gd name="T88" fmla="*/ 582 w 840"/>
                <a:gd name="T89" fmla="*/ 622 h 1060"/>
                <a:gd name="T90" fmla="*/ 582 w 840"/>
                <a:gd name="T91" fmla="*/ 590 h 1060"/>
                <a:gd name="T92" fmla="*/ 620 w 840"/>
                <a:gd name="T93" fmla="*/ 566 h 1060"/>
                <a:gd name="T94" fmla="*/ 726 w 840"/>
                <a:gd name="T95" fmla="*/ 566 h 1060"/>
                <a:gd name="T96" fmla="*/ 778 w 840"/>
                <a:gd name="T97" fmla="*/ 594 h 1060"/>
                <a:gd name="T98" fmla="*/ 830 w 840"/>
                <a:gd name="T99" fmla="*/ 674 h 1060"/>
                <a:gd name="T100" fmla="*/ 838 w 840"/>
                <a:gd name="T101" fmla="*/ 940 h 1060"/>
                <a:gd name="T102" fmla="*/ 808 w 840"/>
                <a:gd name="T103" fmla="*/ 1012 h 1060"/>
                <a:gd name="T104" fmla="*/ 746 w 840"/>
                <a:gd name="T105" fmla="*/ 1054 h 1060"/>
                <a:gd name="T106" fmla="*/ 132 w 840"/>
                <a:gd name="T107" fmla="*/ 1060 h 10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0"/>
                <a:gd name="T163" fmla="*/ 0 h 1060"/>
                <a:gd name="T164" fmla="*/ 840 w 840"/>
                <a:gd name="T165" fmla="*/ 1060 h 10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0" h="1060">
                  <a:moveTo>
                    <a:pt x="132" y="1060"/>
                  </a:moveTo>
                  <a:lnTo>
                    <a:pt x="132" y="1060"/>
                  </a:lnTo>
                  <a:lnTo>
                    <a:pt x="120" y="1060"/>
                  </a:lnTo>
                  <a:lnTo>
                    <a:pt x="106" y="1058"/>
                  </a:lnTo>
                  <a:lnTo>
                    <a:pt x="94" y="1054"/>
                  </a:lnTo>
                  <a:lnTo>
                    <a:pt x="82" y="1050"/>
                  </a:lnTo>
                  <a:lnTo>
                    <a:pt x="70" y="1044"/>
                  </a:lnTo>
                  <a:lnTo>
                    <a:pt x="58" y="1038"/>
                  </a:lnTo>
                  <a:lnTo>
                    <a:pt x="48" y="1030"/>
                  </a:lnTo>
                  <a:lnTo>
                    <a:pt x="38" y="1022"/>
                  </a:lnTo>
                  <a:lnTo>
                    <a:pt x="30" y="1012"/>
                  </a:lnTo>
                  <a:lnTo>
                    <a:pt x="22" y="1002"/>
                  </a:lnTo>
                  <a:lnTo>
                    <a:pt x="16" y="990"/>
                  </a:lnTo>
                  <a:lnTo>
                    <a:pt x="10" y="980"/>
                  </a:lnTo>
                  <a:lnTo>
                    <a:pt x="6" y="966"/>
                  </a:lnTo>
                  <a:lnTo>
                    <a:pt x="2" y="954"/>
                  </a:lnTo>
                  <a:lnTo>
                    <a:pt x="0" y="940"/>
                  </a:lnTo>
                  <a:lnTo>
                    <a:pt x="0" y="928"/>
                  </a:lnTo>
                  <a:lnTo>
                    <a:pt x="0" y="700"/>
                  </a:lnTo>
                  <a:lnTo>
                    <a:pt x="0" y="686"/>
                  </a:lnTo>
                  <a:lnTo>
                    <a:pt x="2" y="674"/>
                  </a:lnTo>
                  <a:lnTo>
                    <a:pt x="6" y="660"/>
                  </a:lnTo>
                  <a:lnTo>
                    <a:pt x="10" y="648"/>
                  </a:lnTo>
                  <a:lnTo>
                    <a:pt x="16" y="636"/>
                  </a:lnTo>
                  <a:lnTo>
                    <a:pt x="22" y="626"/>
                  </a:lnTo>
                  <a:lnTo>
                    <a:pt x="30" y="616"/>
                  </a:lnTo>
                  <a:lnTo>
                    <a:pt x="38" y="606"/>
                  </a:lnTo>
                  <a:lnTo>
                    <a:pt x="48" y="598"/>
                  </a:lnTo>
                  <a:lnTo>
                    <a:pt x="58" y="590"/>
                  </a:lnTo>
                  <a:lnTo>
                    <a:pt x="70" y="584"/>
                  </a:lnTo>
                  <a:lnTo>
                    <a:pt x="82" y="578"/>
                  </a:lnTo>
                  <a:lnTo>
                    <a:pt x="94" y="572"/>
                  </a:lnTo>
                  <a:lnTo>
                    <a:pt x="106" y="570"/>
                  </a:lnTo>
                  <a:lnTo>
                    <a:pt x="120" y="568"/>
                  </a:lnTo>
                  <a:lnTo>
                    <a:pt x="132" y="566"/>
                  </a:lnTo>
                  <a:lnTo>
                    <a:pt x="218" y="566"/>
                  </a:lnTo>
                  <a:lnTo>
                    <a:pt x="232" y="566"/>
                  </a:lnTo>
                  <a:lnTo>
                    <a:pt x="242" y="564"/>
                  </a:lnTo>
                  <a:lnTo>
                    <a:pt x="252" y="560"/>
                  </a:lnTo>
                  <a:lnTo>
                    <a:pt x="258" y="556"/>
                  </a:lnTo>
                  <a:lnTo>
                    <a:pt x="262" y="550"/>
                  </a:lnTo>
                  <a:lnTo>
                    <a:pt x="266" y="544"/>
                  </a:lnTo>
                  <a:lnTo>
                    <a:pt x="268" y="536"/>
                  </a:lnTo>
                  <a:lnTo>
                    <a:pt x="270" y="524"/>
                  </a:lnTo>
                  <a:lnTo>
                    <a:pt x="270" y="460"/>
                  </a:lnTo>
                  <a:lnTo>
                    <a:pt x="250" y="444"/>
                  </a:lnTo>
                  <a:lnTo>
                    <a:pt x="228" y="422"/>
                  </a:lnTo>
                  <a:lnTo>
                    <a:pt x="218" y="408"/>
                  </a:lnTo>
                  <a:lnTo>
                    <a:pt x="206" y="390"/>
                  </a:lnTo>
                  <a:lnTo>
                    <a:pt x="196" y="372"/>
                  </a:lnTo>
                  <a:lnTo>
                    <a:pt x="186" y="352"/>
                  </a:lnTo>
                  <a:lnTo>
                    <a:pt x="180" y="330"/>
                  </a:lnTo>
                  <a:lnTo>
                    <a:pt x="174" y="308"/>
                  </a:lnTo>
                  <a:lnTo>
                    <a:pt x="170" y="282"/>
                  </a:lnTo>
                  <a:lnTo>
                    <a:pt x="168" y="254"/>
                  </a:lnTo>
                  <a:lnTo>
                    <a:pt x="170" y="228"/>
                  </a:lnTo>
                  <a:lnTo>
                    <a:pt x="172" y="204"/>
                  </a:lnTo>
                  <a:lnTo>
                    <a:pt x="180" y="178"/>
                  </a:lnTo>
                  <a:lnTo>
                    <a:pt x="188" y="156"/>
                  </a:lnTo>
                  <a:lnTo>
                    <a:pt x="198" y="134"/>
                  </a:lnTo>
                  <a:lnTo>
                    <a:pt x="212" y="112"/>
                  </a:lnTo>
                  <a:lnTo>
                    <a:pt x="226" y="92"/>
                  </a:lnTo>
                  <a:lnTo>
                    <a:pt x="242" y="74"/>
                  </a:lnTo>
                  <a:lnTo>
                    <a:pt x="260" y="58"/>
                  </a:lnTo>
                  <a:lnTo>
                    <a:pt x="280" y="44"/>
                  </a:lnTo>
                  <a:lnTo>
                    <a:pt x="300" y="32"/>
                  </a:lnTo>
                  <a:lnTo>
                    <a:pt x="322" y="20"/>
                  </a:lnTo>
                  <a:lnTo>
                    <a:pt x="346" y="12"/>
                  </a:lnTo>
                  <a:lnTo>
                    <a:pt x="370" y="6"/>
                  </a:lnTo>
                  <a:lnTo>
                    <a:pt x="396" y="2"/>
                  </a:lnTo>
                  <a:lnTo>
                    <a:pt x="422" y="0"/>
                  </a:lnTo>
                  <a:lnTo>
                    <a:pt x="448" y="2"/>
                  </a:lnTo>
                  <a:lnTo>
                    <a:pt x="472" y="6"/>
                  </a:lnTo>
                  <a:lnTo>
                    <a:pt x="496" y="12"/>
                  </a:lnTo>
                  <a:lnTo>
                    <a:pt x="520" y="20"/>
                  </a:lnTo>
                  <a:lnTo>
                    <a:pt x="542" y="32"/>
                  </a:lnTo>
                  <a:lnTo>
                    <a:pt x="564" y="44"/>
                  </a:lnTo>
                  <a:lnTo>
                    <a:pt x="582" y="58"/>
                  </a:lnTo>
                  <a:lnTo>
                    <a:pt x="600" y="74"/>
                  </a:lnTo>
                  <a:lnTo>
                    <a:pt x="616" y="92"/>
                  </a:lnTo>
                  <a:lnTo>
                    <a:pt x="632" y="112"/>
                  </a:lnTo>
                  <a:lnTo>
                    <a:pt x="644" y="134"/>
                  </a:lnTo>
                  <a:lnTo>
                    <a:pt x="654" y="156"/>
                  </a:lnTo>
                  <a:lnTo>
                    <a:pt x="664" y="178"/>
                  </a:lnTo>
                  <a:lnTo>
                    <a:pt x="670" y="204"/>
                  </a:lnTo>
                  <a:lnTo>
                    <a:pt x="674" y="228"/>
                  </a:lnTo>
                  <a:lnTo>
                    <a:pt x="674" y="254"/>
                  </a:lnTo>
                  <a:lnTo>
                    <a:pt x="674" y="284"/>
                  </a:lnTo>
                  <a:lnTo>
                    <a:pt x="668" y="312"/>
                  </a:lnTo>
                  <a:lnTo>
                    <a:pt x="660" y="340"/>
                  </a:lnTo>
                  <a:lnTo>
                    <a:pt x="650" y="366"/>
                  </a:lnTo>
                  <a:lnTo>
                    <a:pt x="636" y="390"/>
                  </a:lnTo>
                  <a:lnTo>
                    <a:pt x="620" y="412"/>
                  </a:lnTo>
                  <a:lnTo>
                    <a:pt x="600" y="434"/>
                  </a:lnTo>
                  <a:lnTo>
                    <a:pt x="580" y="452"/>
                  </a:lnTo>
                  <a:lnTo>
                    <a:pt x="574" y="456"/>
                  </a:lnTo>
                  <a:lnTo>
                    <a:pt x="566" y="460"/>
                  </a:lnTo>
                  <a:lnTo>
                    <a:pt x="558" y="460"/>
                  </a:lnTo>
                  <a:lnTo>
                    <a:pt x="550" y="460"/>
                  </a:lnTo>
                  <a:lnTo>
                    <a:pt x="542" y="458"/>
                  </a:lnTo>
                  <a:lnTo>
                    <a:pt x="534" y="456"/>
                  </a:lnTo>
                  <a:lnTo>
                    <a:pt x="528" y="452"/>
                  </a:lnTo>
                  <a:lnTo>
                    <a:pt x="522" y="446"/>
                  </a:lnTo>
                  <a:lnTo>
                    <a:pt x="518" y="438"/>
                  </a:lnTo>
                  <a:lnTo>
                    <a:pt x="514" y="430"/>
                  </a:lnTo>
                  <a:lnTo>
                    <a:pt x="514" y="424"/>
                  </a:lnTo>
                  <a:lnTo>
                    <a:pt x="514" y="416"/>
                  </a:lnTo>
                  <a:lnTo>
                    <a:pt x="516" y="408"/>
                  </a:lnTo>
                  <a:lnTo>
                    <a:pt x="518" y="400"/>
                  </a:lnTo>
                  <a:lnTo>
                    <a:pt x="522" y="394"/>
                  </a:lnTo>
                  <a:lnTo>
                    <a:pt x="528" y="388"/>
                  </a:lnTo>
                  <a:lnTo>
                    <a:pt x="542" y="374"/>
                  </a:lnTo>
                  <a:lnTo>
                    <a:pt x="556" y="360"/>
                  </a:lnTo>
                  <a:lnTo>
                    <a:pt x="566" y="346"/>
                  </a:lnTo>
                  <a:lnTo>
                    <a:pt x="576" y="330"/>
                  </a:lnTo>
                  <a:lnTo>
                    <a:pt x="582" y="312"/>
                  </a:lnTo>
                  <a:lnTo>
                    <a:pt x="588" y="294"/>
                  </a:lnTo>
                  <a:lnTo>
                    <a:pt x="592" y="274"/>
                  </a:lnTo>
                  <a:lnTo>
                    <a:pt x="592" y="254"/>
                  </a:lnTo>
                  <a:lnTo>
                    <a:pt x="592" y="236"/>
                  </a:lnTo>
                  <a:lnTo>
                    <a:pt x="588" y="220"/>
                  </a:lnTo>
                  <a:lnTo>
                    <a:pt x="584" y="204"/>
                  </a:lnTo>
                  <a:lnTo>
                    <a:pt x="578" y="188"/>
                  </a:lnTo>
                  <a:lnTo>
                    <a:pt x="572" y="172"/>
                  </a:lnTo>
                  <a:lnTo>
                    <a:pt x="564" y="158"/>
                  </a:lnTo>
                  <a:lnTo>
                    <a:pt x="554" y="146"/>
                  </a:lnTo>
                  <a:lnTo>
                    <a:pt x="542" y="134"/>
                  </a:lnTo>
                  <a:lnTo>
                    <a:pt x="530" y="122"/>
                  </a:lnTo>
                  <a:lnTo>
                    <a:pt x="516" y="112"/>
                  </a:lnTo>
                  <a:lnTo>
                    <a:pt x="502" y="104"/>
                  </a:lnTo>
                  <a:lnTo>
                    <a:pt x="488" y="96"/>
                  </a:lnTo>
                  <a:lnTo>
                    <a:pt x="472" y="90"/>
                  </a:lnTo>
                  <a:lnTo>
                    <a:pt x="456" y="86"/>
                  </a:lnTo>
                  <a:lnTo>
                    <a:pt x="438" y="84"/>
                  </a:lnTo>
                  <a:lnTo>
                    <a:pt x="422" y="82"/>
                  </a:lnTo>
                  <a:lnTo>
                    <a:pt x="404" y="84"/>
                  </a:lnTo>
                  <a:lnTo>
                    <a:pt x="386" y="86"/>
                  </a:lnTo>
                  <a:lnTo>
                    <a:pt x="370" y="90"/>
                  </a:lnTo>
                  <a:lnTo>
                    <a:pt x="354" y="96"/>
                  </a:lnTo>
                  <a:lnTo>
                    <a:pt x="340" y="104"/>
                  </a:lnTo>
                  <a:lnTo>
                    <a:pt x="326" y="112"/>
                  </a:lnTo>
                  <a:lnTo>
                    <a:pt x="312" y="122"/>
                  </a:lnTo>
                  <a:lnTo>
                    <a:pt x="300" y="134"/>
                  </a:lnTo>
                  <a:lnTo>
                    <a:pt x="290" y="146"/>
                  </a:lnTo>
                  <a:lnTo>
                    <a:pt x="280" y="158"/>
                  </a:lnTo>
                  <a:lnTo>
                    <a:pt x="270" y="172"/>
                  </a:lnTo>
                  <a:lnTo>
                    <a:pt x="264" y="188"/>
                  </a:lnTo>
                  <a:lnTo>
                    <a:pt x="258" y="204"/>
                  </a:lnTo>
                  <a:lnTo>
                    <a:pt x="254" y="220"/>
                  </a:lnTo>
                  <a:lnTo>
                    <a:pt x="252" y="236"/>
                  </a:lnTo>
                  <a:lnTo>
                    <a:pt x="250" y="254"/>
                  </a:lnTo>
                  <a:lnTo>
                    <a:pt x="252" y="272"/>
                  </a:lnTo>
                  <a:lnTo>
                    <a:pt x="254" y="288"/>
                  </a:lnTo>
                  <a:lnTo>
                    <a:pt x="256" y="304"/>
                  </a:lnTo>
                  <a:lnTo>
                    <a:pt x="262" y="318"/>
                  </a:lnTo>
                  <a:lnTo>
                    <a:pt x="274" y="342"/>
                  </a:lnTo>
                  <a:lnTo>
                    <a:pt x="288" y="362"/>
                  </a:lnTo>
                  <a:lnTo>
                    <a:pt x="302" y="378"/>
                  </a:lnTo>
                  <a:lnTo>
                    <a:pt x="316" y="390"/>
                  </a:lnTo>
                  <a:lnTo>
                    <a:pt x="330" y="402"/>
                  </a:lnTo>
                  <a:lnTo>
                    <a:pt x="352" y="414"/>
                  </a:lnTo>
                  <a:lnTo>
                    <a:pt x="352" y="524"/>
                  </a:lnTo>
                  <a:lnTo>
                    <a:pt x="352" y="538"/>
                  </a:lnTo>
                  <a:lnTo>
                    <a:pt x="350" y="552"/>
                  </a:lnTo>
                  <a:lnTo>
                    <a:pt x="346" y="566"/>
                  </a:lnTo>
                  <a:lnTo>
                    <a:pt x="342" y="578"/>
                  </a:lnTo>
                  <a:lnTo>
                    <a:pt x="336" y="590"/>
                  </a:lnTo>
                  <a:lnTo>
                    <a:pt x="328" y="600"/>
                  </a:lnTo>
                  <a:lnTo>
                    <a:pt x="320" y="610"/>
                  </a:lnTo>
                  <a:lnTo>
                    <a:pt x="310" y="618"/>
                  </a:lnTo>
                  <a:lnTo>
                    <a:pt x="300" y="626"/>
                  </a:lnTo>
                  <a:lnTo>
                    <a:pt x="290" y="632"/>
                  </a:lnTo>
                  <a:lnTo>
                    <a:pt x="266" y="642"/>
                  </a:lnTo>
                  <a:lnTo>
                    <a:pt x="244" y="648"/>
                  </a:lnTo>
                  <a:lnTo>
                    <a:pt x="218" y="650"/>
                  </a:lnTo>
                  <a:lnTo>
                    <a:pt x="132" y="650"/>
                  </a:lnTo>
                  <a:lnTo>
                    <a:pt x="122" y="650"/>
                  </a:lnTo>
                  <a:lnTo>
                    <a:pt x="114" y="654"/>
                  </a:lnTo>
                  <a:lnTo>
                    <a:pt x="104" y="658"/>
                  </a:lnTo>
                  <a:lnTo>
                    <a:pt x="96" y="664"/>
                  </a:lnTo>
                  <a:lnTo>
                    <a:pt x="90" y="672"/>
                  </a:lnTo>
                  <a:lnTo>
                    <a:pt x="86" y="680"/>
                  </a:lnTo>
                  <a:lnTo>
                    <a:pt x="82" y="690"/>
                  </a:lnTo>
                  <a:lnTo>
                    <a:pt x="82" y="700"/>
                  </a:lnTo>
                  <a:lnTo>
                    <a:pt x="82" y="928"/>
                  </a:lnTo>
                  <a:lnTo>
                    <a:pt x="82" y="938"/>
                  </a:lnTo>
                  <a:lnTo>
                    <a:pt x="86" y="946"/>
                  </a:lnTo>
                  <a:lnTo>
                    <a:pt x="90" y="956"/>
                  </a:lnTo>
                  <a:lnTo>
                    <a:pt x="96" y="964"/>
                  </a:lnTo>
                  <a:lnTo>
                    <a:pt x="104" y="970"/>
                  </a:lnTo>
                  <a:lnTo>
                    <a:pt x="114" y="974"/>
                  </a:lnTo>
                  <a:lnTo>
                    <a:pt x="122" y="978"/>
                  </a:lnTo>
                  <a:lnTo>
                    <a:pt x="132" y="978"/>
                  </a:lnTo>
                  <a:lnTo>
                    <a:pt x="706" y="978"/>
                  </a:lnTo>
                  <a:lnTo>
                    <a:pt x="716" y="978"/>
                  </a:lnTo>
                  <a:lnTo>
                    <a:pt x="726" y="974"/>
                  </a:lnTo>
                  <a:lnTo>
                    <a:pt x="734" y="970"/>
                  </a:lnTo>
                  <a:lnTo>
                    <a:pt x="742" y="964"/>
                  </a:lnTo>
                  <a:lnTo>
                    <a:pt x="748" y="956"/>
                  </a:lnTo>
                  <a:lnTo>
                    <a:pt x="752" y="946"/>
                  </a:lnTo>
                  <a:lnTo>
                    <a:pt x="756" y="938"/>
                  </a:lnTo>
                  <a:lnTo>
                    <a:pt x="756" y="928"/>
                  </a:lnTo>
                  <a:lnTo>
                    <a:pt x="756" y="726"/>
                  </a:lnTo>
                  <a:lnTo>
                    <a:pt x="756" y="718"/>
                  </a:lnTo>
                  <a:lnTo>
                    <a:pt x="754" y="706"/>
                  </a:lnTo>
                  <a:lnTo>
                    <a:pt x="750" y="696"/>
                  </a:lnTo>
                  <a:lnTo>
                    <a:pt x="746" y="684"/>
                  </a:lnTo>
                  <a:lnTo>
                    <a:pt x="740" y="674"/>
                  </a:lnTo>
                  <a:lnTo>
                    <a:pt x="734" y="664"/>
                  </a:lnTo>
                  <a:lnTo>
                    <a:pt x="726" y="658"/>
                  </a:lnTo>
                  <a:lnTo>
                    <a:pt x="720" y="652"/>
                  </a:lnTo>
                  <a:lnTo>
                    <a:pt x="714" y="648"/>
                  </a:lnTo>
                  <a:lnTo>
                    <a:pt x="710" y="648"/>
                  </a:lnTo>
                  <a:lnTo>
                    <a:pt x="620" y="648"/>
                  </a:lnTo>
                  <a:lnTo>
                    <a:pt x="612" y="648"/>
                  </a:lnTo>
                  <a:lnTo>
                    <a:pt x="604" y="644"/>
                  </a:lnTo>
                  <a:lnTo>
                    <a:pt x="598" y="640"/>
                  </a:lnTo>
                  <a:lnTo>
                    <a:pt x="592" y="636"/>
                  </a:lnTo>
                  <a:lnTo>
                    <a:pt x="586" y="630"/>
                  </a:lnTo>
                  <a:lnTo>
                    <a:pt x="582" y="622"/>
                  </a:lnTo>
                  <a:lnTo>
                    <a:pt x="580" y="614"/>
                  </a:lnTo>
                  <a:lnTo>
                    <a:pt x="580" y="606"/>
                  </a:lnTo>
                  <a:lnTo>
                    <a:pt x="580" y="598"/>
                  </a:lnTo>
                  <a:lnTo>
                    <a:pt x="582" y="590"/>
                  </a:lnTo>
                  <a:lnTo>
                    <a:pt x="586" y="584"/>
                  </a:lnTo>
                  <a:lnTo>
                    <a:pt x="592" y="578"/>
                  </a:lnTo>
                  <a:lnTo>
                    <a:pt x="598" y="572"/>
                  </a:lnTo>
                  <a:lnTo>
                    <a:pt x="604" y="568"/>
                  </a:lnTo>
                  <a:lnTo>
                    <a:pt x="612" y="566"/>
                  </a:lnTo>
                  <a:lnTo>
                    <a:pt x="620" y="566"/>
                  </a:lnTo>
                  <a:lnTo>
                    <a:pt x="710" y="566"/>
                  </a:lnTo>
                  <a:lnTo>
                    <a:pt x="726" y="566"/>
                  </a:lnTo>
                  <a:lnTo>
                    <a:pt x="740" y="570"/>
                  </a:lnTo>
                  <a:lnTo>
                    <a:pt x="754" y="576"/>
                  </a:lnTo>
                  <a:lnTo>
                    <a:pt x="768" y="584"/>
                  </a:lnTo>
                  <a:lnTo>
                    <a:pt x="778" y="594"/>
                  </a:lnTo>
                  <a:lnTo>
                    <a:pt x="788" y="602"/>
                  </a:lnTo>
                  <a:lnTo>
                    <a:pt x="806" y="624"/>
                  </a:lnTo>
                  <a:lnTo>
                    <a:pt x="820" y="648"/>
                  </a:lnTo>
                  <a:lnTo>
                    <a:pt x="830" y="674"/>
                  </a:lnTo>
                  <a:lnTo>
                    <a:pt x="836" y="700"/>
                  </a:lnTo>
                  <a:lnTo>
                    <a:pt x="840" y="726"/>
                  </a:lnTo>
                  <a:lnTo>
                    <a:pt x="840" y="928"/>
                  </a:lnTo>
                  <a:lnTo>
                    <a:pt x="838" y="940"/>
                  </a:lnTo>
                  <a:lnTo>
                    <a:pt x="836" y="954"/>
                  </a:lnTo>
                  <a:lnTo>
                    <a:pt x="834" y="966"/>
                  </a:lnTo>
                  <a:lnTo>
                    <a:pt x="828" y="980"/>
                  </a:lnTo>
                  <a:lnTo>
                    <a:pt x="824" y="990"/>
                  </a:lnTo>
                  <a:lnTo>
                    <a:pt x="816" y="1002"/>
                  </a:lnTo>
                  <a:lnTo>
                    <a:pt x="808" y="1012"/>
                  </a:lnTo>
                  <a:lnTo>
                    <a:pt x="800" y="1022"/>
                  </a:lnTo>
                  <a:lnTo>
                    <a:pt x="790" y="1030"/>
                  </a:lnTo>
                  <a:lnTo>
                    <a:pt x="780" y="1038"/>
                  </a:lnTo>
                  <a:lnTo>
                    <a:pt x="770" y="1044"/>
                  </a:lnTo>
                  <a:lnTo>
                    <a:pt x="758" y="1050"/>
                  </a:lnTo>
                  <a:lnTo>
                    <a:pt x="746" y="1054"/>
                  </a:lnTo>
                  <a:lnTo>
                    <a:pt x="732" y="1058"/>
                  </a:lnTo>
                  <a:lnTo>
                    <a:pt x="720" y="1060"/>
                  </a:lnTo>
                  <a:lnTo>
                    <a:pt x="706" y="1060"/>
                  </a:lnTo>
                  <a:lnTo>
                    <a:pt x="132" y="1060"/>
                  </a:lnTo>
                  <a:close/>
                </a:path>
              </a:pathLst>
            </a:custGeom>
            <a:solidFill>
              <a:srgbClr val="0065A7"/>
            </a:solidFill>
            <a:ln w="9525">
              <a:noFill/>
              <a:round/>
              <a:headEnd/>
              <a:tailEnd/>
            </a:ln>
          </p:spPr>
          <p:txBody>
            <a:bodyPr/>
            <a:lstStyle/>
            <a:p>
              <a:endParaRPr lang="en-US"/>
            </a:p>
          </p:txBody>
        </p:sp>
        <p:sp>
          <p:nvSpPr>
            <p:cNvPr id="48145" name="WordArt 38"/>
            <p:cNvSpPr>
              <a:spLocks noChangeArrowheads="1" noChangeShapeType="1" noTextEdit="1"/>
            </p:cNvSpPr>
            <p:nvPr/>
          </p:nvSpPr>
          <p:spPr bwMode="auto">
            <a:xfrm>
              <a:off x="5008" y="3696"/>
              <a:ext cx="432" cy="288"/>
            </a:xfrm>
            <a:prstGeom prst="rect">
              <a:avLst/>
            </a:prstGeom>
          </p:spPr>
          <p:txBody>
            <a:bodyPr wrap="none" fromWordArt="1">
              <a:prstTxWarp prst="textPlain">
                <a:avLst>
                  <a:gd name="adj" fmla="val 50000"/>
                </a:avLst>
              </a:prstTxWarp>
            </a:bodyPr>
            <a:lstStyle/>
            <a:p>
              <a:pPr algn="ctr"/>
              <a:r>
                <a:rPr lang="en-US" sz="3600" i="1" kern="10">
                  <a:ln w="9525">
                    <a:solidFill>
                      <a:srgbClr val="589CDA"/>
                    </a:solidFill>
                    <a:miter lim="800000"/>
                    <a:headEnd/>
                    <a:tailEnd/>
                  </a:ln>
                  <a:solidFill>
                    <a:srgbClr val="4688B0"/>
                  </a:solidFill>
                  <a:effectLst>
                    <a:outerShdw dist="35921" dir="2700000" algn="ctr" rotWithShape="0">
                      <a:srgbClr val="808080">
                        <a:alpha val="79999"/>
                      </a:srgbClr>
                    </a:outerShdw>
                  </a:effectLst>
                  <a:latin typeface="Arial Black"/>
                </a:rPr>
                <a:t>21</a:t>
              </a: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z="2000" smtClean="0"/>
              <a:t>Coaching</a:t>
            </a:r>
          </a:p>
        </p:txBody>
      </p:sp>
      <p:sp>
        <p:nvSpPr>
          <p:cNvPr id="49154" name="Rectangle 3" descr="Making Every Day Count logo"/>
          <p:cNvSpPr>
            <a:spLocks noGrp="1" noChangeArrowheads="1"/>
          </p:cNvSpPr>
          <p:nvPr>
            <p:ph type="body" idx="1"/>
          </p:nvPr>
        </p:nvSpPr>
        <p:spPr/>
        <p:txBody>
          <a:bodyPr/>
          <a:lstStyle/>
          <a:p>
            <a:r>
              <a:rPr lang="en-US" smtClean="0"/>
              <a:t>Critical activity</a:t>
            </a:r>
          </a:p>
          <a:p>
            <a:pPr lvl="1"/>
            <a:r>
              <a:rPr lang="en-US" smtClean="0"/>
              <a:t>Reduces training time and variability</a:t>
            </a:r>
          </a:p>
          <a:p>
            <a:pPr lvl="1"/>
            <a:r>
              <a:rPr lang="en-US" smtClean="0"/>
              <a:t>Increases results</a:t>
            </a:r>
          </a:p>
          <a:p>
            <a:r>
              <a:rPr lang="en-US" smtClean="0"/>
              <a:t>Core staff carrying 73% load</a:t>
            </a:r>
          </a:p>
          <a:p>
            <a:pPr lvl="1"/>
            <a:r>
              <a:rPr lang="en-US" smtClean="0"/>
              <a:t>More experience/cycles of learning</a:t>
            </a:r>
          </a:p>
          <a:p>
            <a:pPr lvl="1"/>
            <a:r>
              <a:rPr lang="en-US" smtClean="0"/>
              <a:t>All Black Belts</a:t>
            </a:r>
          </a:p>
          <a:p>
            <a:pPr>
              <a:buFont typeface="Wingdings 2" pitchFamily="18" charset="2"/>
              <a:buNone/>
            </a:pPr>
            <a:endParaRPr lang="en-US" smtClean="0"/>
          </a:p>
          <a:p>
            <a:pPr lvl="1"/>
            <a:endParaRPr lang="en-US" smtClean="0"/>
          </a:p>
        </p:txBody>
      </p:sp>
      <p:pic>
        <p:nvPicPr>
          <p:cNvPr id="49155" name="Picture 4" descr="bd04999_"/>
          <p:cNvPicPr>
            <a:picLocks noChangeAspect="1" noChangeArrowheads="1"/>
          </p:cNvPicPr>
          <p:nvPr/>
        </p:nvPicPr>
        <p:blipFill>
          <a:blip r:embed="rId2" cstate="print"/>
          <a:srcRect/>
          <a:stretch>
            <a:fillRect/>
          </a:stretch>
        </p:blipFill>
        <p:spPr bwMode="auto">
          <a:xfrm>
            <a:off x="6494463" y="1476375"/>
            <a:ext cx="2225675" cy="2303463"/>
          </a:xfrm>
          <a:prstGeom prst="rect">
            <a:avLst/>
          </a:prstGeom>
          <a:noFill/>
          <a:ln w="9525">
            <a:noFill/>
            <a:miter lim="800000"/>
            <a:headEnd/>
            <a:tailEnd/>
          </a:ln>
        </p:spPr>
      </p:pic>
      <p:grpSp>
        <p:nvGrpSpPr>
          <p:cNvPr id="49156" name="Group 15"/>
          <p:cNvGrpSpPr>
            <a:grpSpLocks/>
          </p:cNvGrpSpPr>
          <p:nvPr/>
        </p:nvGrpSpPr>
        <p:grpSpPr bwMode="auto">
          <a:xfrm>
            <a:off x="2214563" y="4152900"/>
            <a:ext cx="4735512" cy="1671638"/>
            <a:chOff x="3915" y="312"/>
            <a:chExt cx="3087" cy="2669"/>
          </a:xfrm>
        </p:grpSpPr>
        <p:sp>
          <p:nvSpPr>
            <p:cNvPr id="49159" name="Pyr1"/>
            <p:cNvSpPr>
              <a:spLocks noEditPoints="1" noChangeArrowheads="1"/>
            </p:cNvSpPr>
            <p:nvPr/>
          </p:nvSpPr>
          <p:spPr bwMode="auto">
            <a:xfrm>
              <a:off x="4993" y="312"/>
              <a:ext cx="936" cy="798"/>
            </a:xfrm>
            <a:custGeom>
              <a:avLst/>
              <a:gdLst>
                <a:gd name="T0" fmla="*/ 468 w 21600"/>
                <a:gd name="T1" fmla="*/ 0 h 21600"/>
                <a:gd name="T2" fmla="*/ 936 w 21600"/>
                <a:gd name="T3" fmla="*/ 798 h 21600"/>
                <a:gd name="T4" fmla="*/ 0 w 21600"/>
                <a:gd name="T5" fmla="*/ 798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pPr algn="ctr"/>
              <a:r>
                <a:rPr lang="en-US" sz="900"/>
                <a:t>MBB/Core</a:t>
              </a:r>
            </a:p>
          </p:txBody>
        </p:sp>
        <p:sp>
          <p:nvSpPr>
            <p:cNvPr id="49160" name="Pyr2"/>
            <p:cNvSpPr>
              <a:spLocks noEditPoints="1" noChangeArrowheads="1"/>
            </p:cNvSpPr>
            <p:nvPr/>
          </p:nvSpPr>
          <p:spPr bwMode="auto">
            <a:xfrm>
              <a:off x="4451" y="1110"/>
              <a:ext cx="2015" cy="936"/>
            </a:xfrm>
            <a:custGeom>
              <a:avLst/>
              <a:gdLst>
                <a:gd name="T0" fmla="*/ 540 w 21600"/>
                <a:gd name="T1" fmla="*/ 0 h 21600"/>
                <a:gd name="T2" fmla="*/ 1475 w 21600"/>
                <a:gd name="T3" fmla="*/ 0 h 21600"/>
                <a:gd name="T4" fmla="*/ 2015 w 21600"/>
                <a:gd name="T5" fmla="*/ 936 h 21600"/>
                <a:gd name="T6" fmla="*/ 0 w 21600"/>
                <a:gd name="T7" fmla="*/ 936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pPr algn="ctr"/>
              <a:endParaRPr lang="en-US" sz="900"/>
            </a:p>
            <a:p>
              <a:pPr algn="ctr"/>
              <a:r>
                <a:rPr lang="en-US" sz="900"/>
                <a:t>Rotational Black Belts</a:t>
              </a:r>
            </a:p>
          </p:txBody>
        </p:sp>
        <p:sp>
          <p:nvSpPr>
            <p:cNvPr id="49161" name="Pyr3"/>
            <p:cNvSpPr>
              <a:spLocks noEditPoints="1" noChangeArrowheads="1"/>
            </p:cNvSpPr>
            <p:nvPr/>
          </p:nvSpPr>
          <p:spPr bwMode="auto">
            <a:xfrm>
              <a:off x="3915" y="2046"/>
              <a:ext cx="3087" cy="935"/>
            </a:xfrm>
            <a:custGeom>
              <a:avLst/>
              <a:gdLst>
                <a:gd name="T0" fmla="*/ 539 w 21600"/>
                <a:gd name="T1" fmla="*/ 0 h 21600"/>
                <a:gd name="T2" fmla="*/ 2548 w 21600"/>
                <a:gd name="T3" fmla="*/ 0 h 21600"/>
                <a:gd name="T4" fmla="*/ 3087 w 21600"/>
                <a:gd name="T5" fmla="*/ 935 h 21600"/>
                <a:gd name="T6" fmla="*/ 0 w 21600"/>
                <a:gd name="T7" fmla="*/ 935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pPr algn="ctr"/>
              <a:endParaRPr lang="en-US" sz="900"/>
            </a:p>
            <a:p>
              <a:pPr algn="ctr"/>
              <a:r>
                <a:rPr lang="en-US" sz="900"/>
                <a:t>Green Belts</a:t>
              </a:r>
            </a:p>
          </p:txBody>
        </p:sp>
      </p:grpSp>
      <p:sp>
        <p:nvSpPr>
          <p:cNvPr id="49157" name="WordArt 16"/>
          <p:cNvSpPr>
            <a:spLocks noChangeArrowheads="1" noChangeShapeType="1" noTextEdit="1"/>
          </p:cNvSpPr>
          <p:nvPr/>
        </p:nvSpPr>
        <p:spPr bwMode="auto">
          <a:xfrm>
            <a:off x="5524500" y="4349750"/>
            <a:ext cx="749300" cy="4191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1:5</a:t>
            </a:r>
          </a:p>
        </p:txBody>
      </p:sp>
      <p:sp>
        <p:nvSpPr>
          <p:cNvPr id="49158" name="WordArt 17"/>
          <p:cNvSpPr>
            <a:spLocks noChangeArrowheads="1" noChangeShapeType="1" noTextEdit="1"/>
          </p:cNvSpPr>
          <p:nvPr/>
        </p:nvSpPr>
        <p:spPr bwMode="auto">
          <a:xfrm>
            <a:off x="1993900" y="4959350"/>
            <a:ext cx="749300" cy="4191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1:20</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Date Placeholder 1"/>
          <p:cNvSpPr>
            <a:spLocks noGrp="1"/>
          </p:cNvSpPr>
          <p:nvPr>
            <p:ph type="dt" sz="quarter" idx="10"/>
          </p:nvPr>
        </p:nvSpPr>
        <p:spPr>
          <a:noFill/>
        </p:spPr>
        <p:txBody>
          <a:bodyPr/>
          <a:lstStyle/>
          <a:p>
            <a:fld id="{586CD733-C27D-41F7-A556-6364EE968744}" type="datetime1">
              <a:rPr lang="en-US" smtClean="0"/>
              <a:pPr/>
              <a:t>3/8/2012</a:t>
            </a:fld>
            <a:endParaRPr lang="en-US" smtClean="0"/>
          </a:p>
        </p:txBody>
      </p:sp>
      <p:sp>
        <p:nvSpPr>
          <p:cNvPr id="50178" name="Footer Placeholder 2"/>
          <p:cNvSpPr>
            <a:spLocks noGrp="1"/>
          </p:cNvSpPr>
          <p:nvPr>
            <p:ph type="ftr" sz="quarter" idx="11"/>
          </p:nvPr>
        </p:nvSpPr>
        <p:spPr>
          <a:noFill/>
        </p:spPr>
        <p:txBody>
          <a:bodyPr/>
          <a:lstStyle/>
          <a:p>
            <a:r>
              <a:rPr lang="en-US" smtClean="0"/>
              <a:t>Integrity - Service - Innovation</a:t>
            </a:r>
          </a:p>
        </p:txBody>
      </p:sp>
      <p:sp>
        <p:nvSpPr>
          <p:cNvPr id="50179" name="Slide Number Placeholder 3"/>
          <p:cNvSpPr>
            <a:spLocks noGrp="1"/>
          </p:cNvSpPr>
          <p:nvPr>
            <p:ph type="sldNum" sz="quarter" idx="12"/>
          </p:nvPr>
        </p:nvSpPr>
        <p:spPr>
          <a:noFill/>
        </p:spPr>
        <p:txBody>
          <a:bodyPr/>
          <a:lstStyle/>
          <a:p>
            <a:fld id="{7642A448-2E0F-4254-BDE5-4D3E08AC59F5}" type="slidenum">
              <a:rPr lang="en-US" smtClean="0"/>
              <a:pPr/>
              <a:t>7</a:t>
            </a:fld>
            <a:endParaRPr lang="en-US" smtClean="0"/>
          </a:p>
        </p:txBody>
      </p:sp>
      <p:sp>
        <p:nvSpPr>
          <p:cNvPr id="22" name="Slide Number Placeholder 6"/>
          <p:cNvSpPr txBox="1">
            <a:spLocks noGrp="1"/>
          </p:cNvSpPr>
          <p:nvPr/>
        </p:nvSpPr>
        <p:spPr bwMode="auto">
          <a:xfrm>
            <a:off x="6907213" y="6496050"/>
            <a:ext cx="1905000" cy="252413"/>
          </a:xfrm>
          <a:prstGeom prst="rect">
            <a:avLst/>
          </a:prstGeom>
          <a:noFill/>
          <a:ln>
            <a:miter lim="800000"/>
            <a:headEnd/>
            <a:tailEnd/>
          </a:ln>
        </p:spPr>
        <p:txBody>
          <a:bodyPr anchor="b"/>
          <a:lstStyle/>
          <a:p>
            <a:pPr algn="r">
              <a:buFont typeface="Wingdings 2" pitchFamily="18" charset="2"/>
              <a:buChar char=""/>
              <a:defRPr/>
            </a:pPr>
            <a:fld id="{00530A08-F0B7-47DD-A77A-6244C97FB033}" type="slidenum">
              <a:rPr lang="en-US" sz="1000" b="1">
                <a:solidFill>
                  <a:srgbClr val="292929"/>
                </a:solidFill>
                <a:latin typeface="+mn-lt"/>
              </a:rPr>
              <a:pPr algn="r">
                <a:buFont typeface="Wingdings 2" pitchFamily="18" charset="2"/>
                <a:buChar char=""/>
                <a:defRPr/>
              </a:pPr>
              <a:t>7</a:t>
            </a:fld>
            <a:endParaRPr lang="en-US" sz="1000" b="1" dirty="0">
              <a:solidFill>
                <a:srgbClr val="292929"/>
              </a:solidFill>
              <a:latin typeface="+mn-lt"/>
            </a:endParaRPr>
          </a:p>
        </p:txBody>
      </p:sp>
      <p:sp>
        <p:nvSpPr>
          <p:cNvPr id="1114115" name="Rectangle 3"/>
          <p:cNvSpPr>
            <a:spLocks noChangeArrowheads="1"/>
          </p:cNvSpPr>
          <p:nvPr/>
        </p:nvSpPr>
        <p:spPr bwMode="auto">
          <a:xfrm>
            <a:off x="6096000" y="3949700"/>
            <a:ext cx="2468563" cy="1778000"/>
          </a:xfrm>
          <a:prstGeom prst="rect">
            <a:avLst/>
          </a:prstGeom>
          <a:solidFill>
            <a:schemeClr val="hlink"/>
          </a:solidFill>
          <a:ln w="9525" algn="ctr">
            <a:solidFill>
              <a:schemeClr val="tx1"/>
            </a:solidFill>
            <a:miter lim="800000"/>
            <a:headEnd/>
            <a:tailEnd/>
          </a:ln>
          <a:effectLst>
            <a:outerShdw dist="35921" dir="2700000" algn="ctr" rotWithShape="0">
              <a:schemeClr val="bg2"/>
            </a:outerShdw>
          </a:effectLst>
        </p:spPr>
        <p:txBody>
          <a:bodyPr/>
          <a:lstStyle/>
          <a:p>
            <a:pPr algn="ctr">
              <a:buFont typeface="Wingdings 2" pitchFamily="18" charset="2"/>
              <a:buChar char=""/>
              <a:defRPr/>
            </a:pPr>
            <a:r>
              <a:rPr lang="en-US" sz="1400" b="1" i="1" dirty="0">
                <a:solidFill>
                  <a:srgbClr val="000099"/>
                </a:solidFill>
              </a:rPr>
              <a:t>FY11</a:t>
            </a:r>
          </a:p>
        </p:txBody>
      </p:sp>
      <p:sp>
        <p:nvSpPr>
          <p:cNvPr id="1114116" name="Rectangle 4"/>
          <p:cNvSpPr>
            <a:spLocks noChangeArrowheads="1"/>
          </p:cNvSpPr>
          <p:nvPr/>
        </p:nvSpPr>
        <p:spPr bwMode="auto">
          <a:xfrm>
            <a:off x="3300413" y="3949700"/>
            <a:ext cx="2468562" cy="1778000"/>
          </a:xfrm>
          <a:prstGeom prst="rect">
            <a:avLst/>
          </a:prstGeom>
          <a:solidFill>
            <a:schemeClr val="hlink"/>
          </a:solidFill>
          <a:ln w="9525" algn="ctr">
            <a:solidFill>
              <a:schemeClr val="tx1"/>
            </a:solidFill>
            <a:miter lim="800000"/>
            <a:headEnd/>
            <a:tailEnd/>
          </a:ln>
          <a:effectLst>
            <a:outerShdw dist="35921" dir="2700000" algn="ctr" rotWithShape="0">
              <a:schemeClr val="bg2"/>
            </a:outerShdw>
          </a:effectLst>
        </p:spPr>
        <p:txBody>
          <a:bodyPr/>
          <a:lstStyle/>
          <a:p>
            <a:pPr algn="ctr">
              <a:buFont typeface="Wingdings 2" pitchFamily="18" charset="2"/>
              <a:buChar char=""/>
              <a:defRPr/>
            </a:pPr>
            <a:r>
              <a:rPr lang="en-US" sz="1400" b="1" i="1" dirty="0">
                <a:solidFill>
                  <a:srgbClr val="000099"/>
                </a:solidFill>
              </a:rPr>
              <a:t>FY10</a:t>
            </a:r>
          </a:p>
        </p:txBody>
      </p:sp>
      <p:sp>
        <p:nvSpPr>
          <p:cNvPr id="1114117" name="Rectangle 5"/>
          <p:cNvSpPr>
            <a:spLocks noChangeArrowheads="1"/>
          </p:cNvSpPr>
          <p:nvPr/>
        </p:nvSpPr>
        <p:spPr bwMode="auto">
          <a:xfrm>
            <a:off x="531813" y="3949700"/>
            <a:ext cx="2468562" cy="1778000"/>
          </a:xfrm>
          <a:prstGeom prst="rect">
            <a:avLst/>
          </a:prstGeom>
          <a:solidFill>
            <a:schemeClr val="hlink"/>
          </a:solidFill>
          <a:ln w="9525" algn="ctr">
            <a:solidFill>
              <a:schemeClr val="tx1"/>
            </a:solidFill>
            <a:miter lim="800000"/>
            <a:headEnd/>
            <a:tailEnd/>
          </a:ln>
          <a:effectLst>
            <a:outerShdw dist="35921" dir="2700000" algn="ctr" rotWithShape="0">
              <a:schemeClr val="bg2"/>
            </a:outerShdw>
          </a:effectLst>
        </p:spPr>
        <p:txBody>
          <a:bodyPr/>
          <a:lstStyle/>
          <a:p>
            <a:pPr algn="ctr">
              <a:buFont typeface="Wingdings 2" pitchFamily="18" charset="2"/>
              <a:buChar char=""/>
              <a:defRPr/>
            </a:pPr>
            <a:r>
              <a:rPr lang="en-US" sz="1400" b="1" i="1" dirty="0">
                <a:solidFill>
                  <a:srgbClr val="000099"/>
                </a:solidFill>
              </a:rPr>
              <a:t>FY09</a:t>
            </a:r>
          </a:p>
        </p:txBody>
      </p:sp>
      <p:sp>
        <p:nvSpPr>
          <p:cNvPr id="1114119" name="Rectangle 7"/>
          <p:cNvSpPr>
            <a:spLocks noChangeArrowheads="1"/>
          </p:cNvSpPr>
          <p:nvPr/>
        </p:nvSpPr>
        <p:spPr bwMode="auto">
          <a:xfrm>
            <a:off x="519113" y="2735263"/>
            <a:ext cx="2468562" cy="960437"/>
          </a:xfrm>
          <a:prstGeom prst="rect">
            <a:avLst/>
          </a:prstGeom>
          <a:solidFill>
            <a:srgbClr val="DDDDDD"/>
          </a:solidFill>
          <a:ln w="9525" algn="ctr">
            <a:solidFill>
              <a:schemeClr val="tx1"/>
            </a:solidFill>
            <a:miter lim="800000"/>
            <a:headEnd/>
            <a:tailEnd/>
          </a:ln>
          <a:effectLst>
            <a:outerShdw dist="35921" dir="2700000" algn="ctr" rotWithShape="0">
              <a:schemeClr val="bg2"/>
            </a:outerShdw>
          </a:effectLst>
        </p:spPr>
        <p:txBody>
          <a:bodyPr/>
          <a:lstStyle/>
          <a:p>
            <a:pPr marL="174625" indent="-174625">
              <a:spcBef>
                <a:spcPct val="20000"/>
              </a:spcBef>
              <a:buClr>
                <a:schemeClr val="tx1"/>
              </a:buClr>
              <a:buFont typeface="Wingdings 2" pitchFamily="18" charset="2"/>
              <a:buChar char=""/>
              <a:defRPr/>
            </a:pPr>
            <a:r>
              <a:rPr lang="en-US" sz="1200">
                <a:solidFill>
                  <a:srgbClr val="000099"/>
                </a:solidFill>
              </a:rPr>
              <a:t>2004 – Program started</a:t>
            </a:r>
          </a:p>
          <a:p>
            <a:pPr marL="174625" indent="-174625">
              <a:spcBef>
                <a:spcPct val="20000"/>
              </a:spcBef>
              <a:buClr>
                <a:schemeClr val="tx1"/>
              </a:buClr>
              <a:buFont typeface="Wingdings 2" pitchFamily="18" charset="2"/>
              <a:buChar char=""/>
              <a:defRPr/>
            </a:pPr>
            <a:r>
              <a:rPr lang="en-US" sz="1200">
                <a:solidFill>
                  <a:srgbClr val="000099"/>
                </a:solidFill>
              </a:rPr>
              <a:t>2005 – Centralized PMO</a:t>
            </a:r>
          </a:p>
          <a:p>
            <a:pPr marL="174625" indent="-174625">
              <a:spcBef>
                <a:spcPct val="20000"/>
              </a:spcBef>
              <a:buClr>
                <a:schemeClr val="tx1"/>
              </a:buClr>
              <a:buFont typeface="Wingdings 2" pitchFamily="18" charset="2"/>
              <a:buChar char=""/>
              <a:defRPr/>
            </a:pPr>
            <a:r>
              <a:rPr lang="en-US" sz="1200">
                <a:solidFill>
                  <a:srgbClr val="000099"/>
                </a:solidFill>
              </a:rPr>
              <a:t>2006 – Business Diagnostics</a:t>
            </a:r>
          </a:p>
          <a:p>
            <a:pPr marL="174625" indent="-174625">
              <a:spcBef>
                <a:spcPct val="20000"/>
              </a:spcBef>
              <a:buClr>
                <a:schemeClr val="tx1"/>
              </a:buClr>
              <a:buFont typeface="Wingdings 2" pitchFamily="18" charset="2"/>
              <a:buChar char=""/>
              <a:defRPr/>
            </a:pPr>
            <a:r>
              <a:rPr lang="en-US" sz="1200">
                <a:solidFill>
                  <a:srgbClr val="000099"/>
                </a:solidFill>
              </a:rPr>
              <a:t>2007 – Leadership emphasis</a:t>
            </a:r>
          </a:p>
        </p:txBody>
      </p:sp>
      <p:sp>
        <p:nvSpPr>
          <p:cNvPr id="1114120" name="Rectangle 8"/>
          <p:cNvSpPr>
            <a:spLocks noChangeArrowheads="1"/>
          </p:cNvSpPr>
          <p:nvPr/>
        </p:nvSpPr>
        <p:spPr bwMode="auto">
          <a:xfrm>
            <a:off x="3284538" y="2736850"/>
            <a:ext cx="2468562" cy="958850"/>
          </a:xfrm>
          <a:prstGeom prst="rect">
            <a:avLst/>
          </a:prstGeom>
          <a:solidFill>
            <a:srgbClr val="DDDDDD"/>
          </a:solidFill>
          <a:ln w="9525" algn="ctr">
            <a:solidFill>
              <a:schemeClr val="tx1"/>
            </a:solidFill>
            <a:miter lim="800000"/>
            <a:headEnd/>
            <a:tailEnd/>
          </a:ln>
          <a:effectLst>
            <a:outerShdw dist="35921" dir="2700000" algn="ctr" rotWithShape="0">
              <a:schemeClr val="bg2"/>
            </a:outerShdw>
          </a:effectLst>
        </p:spPr>
        <p:txBody>
          <a:bodyPr/>
          <a:lstStyle/>
          <a:p>
            <a:pPr marL="174625" indent="-174625">
              <a:spcBef>
                <a:spcPct val="20000"/>
              </a:spcBef>
              <a:buClr>
                <a:schemeClr val="tx1"/>
              </a:buClr>
              <a:buFont typeface="Wingdings 2" pitchFamily="18" charset="2"/>
              <a:buChar char=""/>
              <a:defRPr/>
            </a:pPr>
            <a:r>
              <a:rPr lang="en-US" sz="1200">
                <a:solidFill>
                  <a:srgbClr val="000099"/>
                </a:solidFill>
              </a:rPr>
              <a:t>Fully self sufficient (training, coaching, projects)</a:t>
            </a:r>
          </a:p>
          <a:p>
            <a:pPr marL="174625" indent="-174625">
              <a:spcBef>
                <a:spcPct val="20000"/>
              </a:spcBef>
              <a:buClr>
                <a:schemeClr val="tx1"/>
              </a:buClr>
              <a:buFont typeface="Wingdings 2" pitchFamily="18" charset="2"/>
              <a:buChar char=""/>
              <a:defRPr/>
            </a:pPr>
            <a:r>
              <a:rPr lang="en-US" sz="1200">
                <a:solidFill>
                  <a:srgbClr val="000099"/>
                </a:solidFill>
              </a:rPr>
              <a:t>Emphasis on Department-wide collaboration</a:t>
            </a:r>
          </a:p>
        </p:txBody>
      </p:sp>
      <p:sp>
        <p:nvSpPr>
          <p:cNvPr id="1114121" name="Rectangle 9"/>
          <p:cNvSpPr>
            <a:spLocks noChangeArrowheads="1"/>
          </p:cNvSpPr>
          <p:nvPr/>
        </p:nvSpPr>
        <p:spPr bwMode="auto">
          <a:xfrm>
            <a:off x="6116638" y="2724150"/>
            <a:ext cx="2468562" cy="981075"/>
          </a:xfrm>
          <a:prstGeom prst="rect">
            <a:avLst/>
          </a:prstGeom>
          <a:solidFill>
            <a:srgbClr val="DDDDDD"/>
          </a:solidFill>
          <a:ln w="9525" algn="ctr">
            <a:solidFill>
              <a:schemeClr val="tx1"/>
            </a:solidFill>
            <a:miter lim="800000"/>
            <a:headEnd/>
            <a:tailEnd/>
          </a:ln>
          <a:effectLst>
            <a:outerShdw dist="35921" dir="2700000" algn="ctr" rotWithShape="0">
              <a:schemeClr val="bg2"/>
            </a:outerShdw>
          </a:effectLst>
        </p:spPr>
        <p:txBody>
          <a:bodyPr/>
          <a:lstStyle/>
          <a:p>
            <a:pPr marL="174625" indent="-174625">
              <a:spcBef>
                <a:spcPct val="20000"/>
              </a:spcBef>
              <a:buClr>
                <a:schemeClr val="tx1"/>
              </a:buClr>
              <a:buFont typeface="Wingdings 2" pitchFamily="18" charset="2"/>
              <a:buChar char=""/>
              <a:defRPr/>
            </a:pPr>
            <a:r>
              <a:rPr lang="en-US" sz="1200">
                <a:solidFill>
                  <a:srgbClr val="000099"/>
                </a:solidFill>
              </a:rPr>
              <a:t>Projects aligned to highest priority strategic initiatives</a:t>
            </a:r>
          </a:p>
          <a:p>
            <a:pPr marL="174625" indent="-174625">
              <a:spcBef>
                <a:spcPct val="20000"/>
              </a:spcBef>
              <a:buClr>
                <a:schemeClr val="tx1"/>
              </a:buClr>
              <a:buFont typeface="Wingdings 2" pitchFamily="18" charset="2"/>
              <a:buChar char=""/>
              <a:defRPr/>
            </a:pPr>
            <a:endParaRPr lang="en-US" sz="1200">
              <a:solidFill>
                <a:srgbClr val="000099"/>
              </a:solidFill>
            </a:endParaRPr>
          </a:p>
          <a:p>
            <a:pPr marL="174625" indent="-174625">
              <a:spcBef>
                <a:spcPct val="20000"/>
              </a:spcBef>
              <a:buClr>
                <a:schemeClr val="tx1"/>
              </a:buClr>
              <a:buFont typeface="Wingdings 2" pitchFamily="18" charset="2"/>
              <a:buChar char=""/>
              <a:defRPr/>
            </a:pPr>
            <a:endParaRPr lang="en-US" sz="1200">
              <a:solidFill>
                <a:srgbClr val="000099"/>
              </a:solidFill>
            </a:endParaRPr>
          </a:p>
        </p:txBody>
      </p:sp>
      <p:sp>
        <p:nvSpPr>
          <p:cNvPr id="50187" name="Text Box 11"/>
          <p:cNvSpPr txBox="1">
            <a:spLocks noChangeArrowheads="1"/>
          </p:cNvSpPr>
          <p:nvPr/>
        </p:nvSpPr>
        <p:spPr bwMode="auto">
          <a:xfrm>
            <a:off x="576263" y="4356100"/>
            <a:ext cx="2071687" cy="1282700"/>
          </a:xfrm>
          <a:prstGeom prst="rect">
            <a:avLst/>
          </a:prstGeom>
          <a:noFill/>
          <a:ln w="9525">
            <a:noFill/>
            <a:miter lim="800000"/>
            <a:headEnd/>
            <a:tailEnd/>
          </a:ln>
        </p:spPr>
        <p:txBody>
          <a:bodyPr>
            <a:spAutoFit/>
          </a:bodyPr>
          <a:lstStyle/>
          <a:p>
            <a:pPr>
              <a:spcBef>
                <a:spcPct val="30000"/>
              </a:spcBef>
              <a:spcAft>
                <a:spcPct val="100000"/>
              </a:spcAft>
              <a:buFontTx/>
              <a:buChar char="•"/>
            </a:pPr>
            <a:r>
              <a:rPr lang="en-US" sz="1400" b="1"/>
              <a:t>  374 Projects</a:t>
            </a:r>
          </a:p>
          <a:p>
            <a:pPr>
              <a:spcBef>
                <a:spcPct val="30000"/>
              </a:spcBef>
              <a:spcAft>
                <a:spcPct val="100000"/>
              </a:spcAft>
              <a:buFontTx/>
              <a:buChar char="•"/>
            </a:pPr>
            <a:r>
              <a:rPr lang="en-US" sz="1400" b="1"/>
              <a:t>  $96M ROI </a:t>
            </a:r>
          </a:p>
          <a:p>
            <a:pPr>
              <a:spcBef>
                <a:spcPct val="30000"/>
              </a:spcBef>
              <a:spcAft>
                <a:spcPct val="100000"/>
              </a:spcAft>
              <a:buFontTx/>
              <a:buChar char="•"/>
            </a:pPr>
            <a:r>
              <a:rPr lang="en-US" sz="1400" b="1"/>
              <a:t>  2783 Trained People</a:t>
            </a:r>
          </a:p>
        </p:txBody>
      </p:sp>
      <p:sp>
        <p:nvSpPr>
          <p:cNvPr id="50188" name="Text Box 19"/>
          <p:cNvSpPr txBox="1">
            <a:spLocks noChangeArrowheads="1"/>
          </p:cNvSpPr>
          <p:nvPr/>
        </p:nvSpPr>
        <p:spPr bwMode="auto">
          <a:xfrm>
            <a:off x="3514725" y="4300538"/>
            <a:ext cx="2071688" cy="1282700"/>
          </a:xfrm>
          <a:prstGeom prst="rect">
            <a:avLst/>
          </a:prstGeom>
          <a:noFill/>
          <a:ln w="9525">
            <a:noFill/>
            <a:miter lim="800000"/>
            <a:headEnd/>
            <a:tailEnd/>
          </a:ln>
        </p:spPr>
        <p:txBody>
          <a:bodyPr>
            <a:spAutoFit/>
          </a:bodyPr>
          <a:lstStyle/>
          <a:p>
            <a:pPr>
              <a:spcBef>
                <a:spcPct val="30000"/>
              </a:spcBef>
              <a:spcAft>
                <a:spcPct val="100000"/>
              </a:spcAft>
              <a:buFontTx/>
              <a:buChar char="•"/>
            </a:pPr>
            <a:r>
              <a:rPr lang="en-US" sz="1400" b="1"/>
              <a:t>  564 Projects</a:t>
            </a:r>
          </a:p>
          <a:p>
            <a:pPr>
              <a:spcBef>
                <a:spcPct val="30000"/>
              </a:spcBef>
              <a:spcAft>
                <a:spcPct val="100000"/>
              </a:spcAft>
              <a:buFontTx/>
              <a:buChar char="•"/>
            </a:pPr>
            <a:r>
              <a:rPr lang="en-US" sz="1400" b="1"/>
              <a:t>  $120M ROI</a:t>
            </a:r>
          </a:p>
          <a:p>
            <a:pPr>
              <a:spcBef>
                <a:spcPct val="30000"/>
              </a:spcBef>
              <a:spcAft>
                <a:spcPct val="100000"/>
              </a:spcAft>
              <a:buFontTx/>
              <a:buChar char="•"/>
            </a:pPr>
            <a:r>
              <a:rPr lang="en-US" sz="1400" b="1"/>
              <a:t>  3500 Trained People</a:t>
            </a:r>
          </a:p>
        </p:txBody>
      </p:sp>
      <p:sp>
        <p:nvSpPr>
          <p:cNvPr id="50189" name="Text Box 41"/>
          <p:cNvSpPr txBox="1">
            <a:spLocks noChangeArrowheads="1"/>
          </p:cNvSpPr>
          <p:nvPr/>
        </p:nvSpPr>
        <p:spPr bwMode="auto">
          <a:xfrm>
            <a:off x="6140450" y="4275138"/>
            <a:ext cx="2071688" cy="1282700"/>
          </a:xfrm>
          <a:prstGeom prst="rect">
            <a:avLst/>
          </a:prstGeom>
          <a:noFill/>
          <a:ln w="9525">
            <a:noFill/>
            <a:miter lim="800000"/>
            <a:headEnd/>
            <a:tailEnd/>
          </a:ln>
        </p:spPr>
        <p:txBody>
          <a:bodyPr>
            <a:spAutoFit/>
          </a:bodyPr>
          <a:lstStyle/>
          <a:p>
            <a:pPr>
              <a:spcBef>
                <a:spcPct val="30000"/>
              </a:spcBef>
              <a:spcAft>
                <a:spcPct val="100000"/>
              </a:spcAft>
              <a:buFontTx/>
              <a:buChar char="•"/>
            </a:pPr>
            <a:r>
              <a:rPr lang="en-US" sz="1400" b="1"/>
              <a:t>  622 Projects</a:t>
            </a:r>
          </a:p>
          <a:p>
            <a:pPr>
              <a:spcBef>
                <a:spcPct val="30000"/>
              </a:spcBef>
              <a:spcAft>
                <a:spcPct val="100000"/>
              </a:spcAft>
              <a:buFontTx/>
              <a:buChar char="•"/>
            </a:pPr>
            <a:r>
              <a:rPr lang="en-US" sz="1400" b="1"/>
              <a:t>  $125M ROI</a:t>
            </a:r>
          </a:p>
          <a:p>
            <a:pPr>
              <a:spcBef>
                <a:spcPct val="30000"/>
              </a:spcBef>
              <a:spcAft>
                <a:spcPct val="100000"/>
              </a:spcAft>
              <a:buFontTx/>
              <a:buChar char="•"/>
            </a:pPr>
            <a:r>
              <a:rPr lang="en-US" sz="1400" b="1"/>
              <a:t>  3674 Trained People</a:t>
            </a:r>
          </a:p>
        </p:txBody>
      </p:sp>
      <p:sp>
        <p:nvSpPr>
          <p:cNvPr id="1114190" name="AutoShape 78"/>
          <p:cNvSpPr>
            <a:spLocks noChangeArrowheads="1"/>
          </p:cNvSpPr>
          <p:nvPr/>
        </p:nvSpPr>
        <p:spPr bwMode="auto">
          <a:xfrm>
            <a:off x="519113" y="2220913"/>
            <a:ext cx="2741612" cy="365125"/>
          </a:xfrm>
          <a:prstGeom prst="homePlate">
            <a:avLst>
              <a:gd name="adj" fmla="val 187717"/>
            </a:avLst>
          </a:prstGeom>
          <a:solidFill>
            <a:srgbClr val="000099"/>
          </a:solidFill>
          <a:ln w="9525">
            <a:solidFill>
              <a:schemeClr val="tx1"/>
            </a:solidFill>
            <a:miter lim="800000"/>
            <a:headEnd/>
            <a:tailEnd/>
          </a:ln>
          <a:effectLst>
            <a:outerShdw dist="35921" dir="2700000" algn="ctr" rotWithShape="0">
              <a:schemeClr val="bg2"/>
            </a:outerShdw>
          </a:effectLst>
        </p:spPr>
        <p:txBody>
          <a:bodyPr wrap="none" anchor="ctr"/>
          <a:lstStyle/>
          <a:p>
            <a:pPr>
              <a:buFont typeface="Wingdings 2" pitchFamily="18" charset="2"/>
              <a:buChar char=""/>
              <a:defRPr/>
            </a:pPr>
            <a:r>
              <a:rPr lang="en-US" sz="1400" b="1">
                <a:solidFill>
                  <a:schemeClr val="bg1"/>
                </a:solidFill>
              </a:rPr>
              <a:t>The Past</a:t>
            </a:r>
          </a:p>
        </p:txBody>
      </p:sp>
      <p:sp>
        <p:nvSpPr>
          <p:cNvPr id="1114191" name="AutoShape 79"/>
          <p:cNvSpPr>
            <a:spLocks noChangeArrowheads="1"/>
          </p:cNvSpPr>
          <p:nvPr/>
        </p:nvSpPr>
        <p:spPr bwMode="auto">
          <a:xfrm>
            <a:off x="3201988" y="2220913"/>
            <a:ext cx="2741612" cy="365125"/>
          </a:xfrm>
          <a:prstGeom prst="chevron">
            <a:avLst>
              <a:gd name="adj" fmla="val 187717"/>
            </a:avLst>
          </a:prstGeom>
          <a:solidFill>
            <a:srgbClr val="000099"/>
          </a:solidFill>
          <a:ln w="9525">
            <a:solidFill>
              <a:schemeClr val="tx1"/>
            </a:solidFill>
            <a:miter lim="800000"/>
            <a:headEnd/>
            <a:tailEnd/>
          </a:ln>
          <a:effectLst>
            <a:outerShdw dist="35921" dir="2700000" algn="ctr" rotWithShape="0">
              <a:schemeClr val="bg2"/>
            </a:outerShdw>
          </a:effectLst>
        </p:spPr>
        <p:txBody>
          <a:bodyPr wrap="none" anchor="ctr"/>
          <a:lstStyle/>
          <a:p>
            <a:pPr indent="350838" algn="ctr">
              <a:buFont typeface="Wingdings 2" pitchFamily="18" charset="2"/>
              <a:buChar char=""/>
              <a:defRPr/>
            </a:pPr>
            <a:r>
              <a:rPr lang="en-US" sz="1400" b="1" dirty="0">
                <a:solidFill>
                  <a:schemeClr val="bg1"/>
                </a:solidFill>
              </a:rPr>
              <a:t>Yesterday</a:t>
            </a:r>
          </a:p>
        </p:txBody>
      </p:sp>
      <p:sp>
        <p:nvSpPr>
          <p:cNvPr id="1114192" name="AutoShape 80"/>
          <p:cNvSpPr>
            <a:spLocks noChangeArrowheads="1"/>
          </p:cNvSpPr>
          <p:nvPr/>
        </p:nvSpPr>
        <p:spPr bwMode="auto">
          <a:xfrm>
            <a:off x="6172200" y="2235200"/>
            <a:ext cx="2447925" cy="365125"/>
          </a:xfrm>
          <a:prstGeom prst="chevron">
            <a:avLst>
              <a:gd name="adj" fmla="val 167609"/>
            </a:avLst>
          </a:prstGeom>
          <a:solidFill>
            <a:srgbClr val="000099"/>
          </a:solidFill>
          <a:ln w="9525">
            <a:solidFill>
              <a:schemeClr val="tx1"/>
            </a:solidFill>
            <a:miter lim="800000"/>
            <a:headEnd/>
            <a:tailEnd/>
          </a:ln>
          <a:effectLst>
            <a:outerShdw dist="35921" dir="2700000" algn="ctr" rotWithShape="0">
              <a:schemeClr val="bg2"/>
            </a:outerShdw>
          </a:effectLst>
        </p:spPr>
        <p:txBody>
          <a:bodyPr wrap="none" anchor="ctr"/>
          <a:lstStyle/>
          <a:p>
            <a:pPr algn="r">
              <a:buFont typeface="Wingdings 2" pitchFamily="18" charset="2"/>
              <a:buChar char=""/>
              <a:defRPr/>
            </a:pPr>
            <a:r>
              <a:rPr lang="en-US" sz="1400" b="1" dirty="0">
                <a:solidFill>
                  <a:schemeClr val="bg1"/>
                </a:solidFill>
              </a:rPr>
              <a:t>  Today</a:t>
            </a:r>
          </a:p>
        </p:txBody>
      </p:sp>
      <p:sp>
        <p:nvSpPr>
          <p:cNvPr id="50193" name="Rectangle 2"/>
          <p:cNvSpPr>
            <a:spLocks noChangeArrowheads="1"/>
          </p:cNvSpPr>
          <p:nvPr/>
        </p:nvSpPr>
        <p:spPr bwMode="auto">
          <a:xfrm>
            <a:off x="533400" y="1090613"/>
            <a:ext cx="8053388" cy="773112"/>
          </a:xfrm>
          <a:prstGeom prst="rect">
            <a:avLst/>
          </a:prstGeom>
          <a:solidFill>
            <a:schemeClr val="accent1"/>
          </a:solidFill>
          <a:ln w="44450" cmpd="dbl">
            <a:solidFill>
              <a:schemeClr val="tx1"/>
            </a:solidFill>
            <a:miter lim="800000"/>
            <a:headEnd/>
            <a:tailEnd/>
          </a:ln>
        </p:spPr>
        <p:txBody>
          <a:bodyPr wrap="none" anchor="ctr"/>
          <a:lstStyle/>
          <a:p>
            <a:pPr>
              <a:buFont typeface="Wingdings 2" pitchFamily="18" charset="2"/>
              <a:buChar char=""/>
            </a:pPr>
            <a:endParaRPr lang="en-US" sz="2400" b="1">
              <a:solidFill>
                <a:srgbClr val="000099"/>
              </a:solidFill>
              <a:latin typeface="Tahoma" pitchFamily="34" charset="0"/>
            </a:endParaRPr>
          </a:p>
        </p:txBody>
      </p:sp>
      <p:sp>
        <p:nvSpPr>
          <p:cNvPr id="50194" name="AutoShape 81"/>
          <p:cNvSpPr>
            <a:spLocks noChangeArrowheads="1"/>
          </p:cNvSpPr>
          <p:nvPr/>
        </p:nvSpPr>
        <p:spPr bwMode="auto">
          <a:xfrm>
            <a:off x="1430338" y="1073150"/>
            <a:ext cx="6343650" cy="841375"/>
          </a:xfrm>
          <a:prstGeom prst="horizontalScroll">
            <a:avLst>
              <a:gd name="adj" fmla="val 12500"/>
            </a:avLst>
          </a:prstGeom>
          <a:noFill/>
          <a:ln w="9525">
            <a:noFill/>
            <a:miter lim="800000"/>
            <a:headEnd/>
            <a:tailEnd/>
          </a:ln>
        </p:spPr>
        <p:txBody>
          <a:bodyPr anchor="ctr"/>
          <a:lstStyle/>
          <a:p>
            <a:pPr algn="ctr">
              <a:spcBef>
                <a:spcPct val="50000"/>
              </a:spcBef>
              <a:buFont typeface="Wingdings 2" pitchFamily="18" charset="2"/>
              <a:buNone/>
            </a:pPr>
            <a:r>
              <a:rPr lang="en-US" sz="2000" b="1"/>
              <a:t>Lean6 empowers our employees with the skills, abilities and tools to make a real difference!</a:t>
            </a:r>
          </a:p>
        </p:txBody>
      </p:sp>
      <p:sp>
        <p:nvSpPr>
          <p:cNvPr id="1114195" name="Rectangle 83"/>
          <p:cNvSpPr>
            <a:spLocks noChangeArrowheads="1"/>
          </p:cNvSpPr>
          <p:nvPr/>
        </p:nvSpPr>
        <p:spPr bwMode="auto">
          <a:xfrm>
            <a:off x="530225" y="5875338"/>
            <a:ext cx="2449513" cy="503237"/>
          </a:xfrm>
          <a:prstGeom prst="rect">
            <a:avLst/>
          </a:prstGeom>
          <a:solidFill>
            <a:srgbClr val="DDDDDD"/>
          </a:solidFill>
          <a:ln w="9525" algn="ctr">
            <a:solidFill>
              <a:schemeClr val="tx1"/>
            </a:solidFill>
            <a:miter lim="800000"/>
            <a:headEnd/>
            <a:tailEnd/>
          </a:ln>
          <a:effectLst>
            <a:outerShdw dist="35921" dir="2700000" algn="ctr" rotWithShape="0">
              <a:schemeClr val="bg2"/>
            </a:outerShdw>
          </a:effectLst>
        </p:spPr>
        <p:txBody>
          <a:bodyPr/>
          <a:lstStyle/>
          <a:p>
            <a:pPr marL="174625" indent="-174625">
              <a:spcBef>
                <a:spcPct val="20000"/>
              </a:spcBef>
              <a:buClr>
                <a:schemeClr val="tx1"/>
              </a:buClr>
              <a:buFont typeface="Wingdings 2" pitchFamily="18" charset="2"/>
              <a:buChar char=""/>
              <a:defRPr/>
            </a:pPr>
            <a:r>
              <a:rPr lang="en-US" sz="1200" dirty="0">
                <a:solidFill>
                  <a:srgbClr val="000099"/>
                </a:solidFill>
              </a:rPr>
              <a:t>Green Belts:  741</a:t>
            </a:r>
          </a:p>
          <a:p>
            <a:pPr marL="174625" indent="-174625">
              <a:spcBef>
                <a:spcPct val="20000"/>
              </a:spcBef>
              <a:buClr>
                <a:schemeClr val="tx1"/>
              </a:buClr>
              <a:buFont typeface="Wingdings 2" pitchFamily="18" charset="2"/>
              <a:buChar char=""/>
              <a:defRPr/>
            </a:pPr>
            <a:r>
              <a:rPr lang="en-US" sz="1200" dirty="0">
                <a:solidFill>
                  <a:srgbClr val="000099"/>
                </a:solidFill>
              </a:rPr>
              <a:t>Black Belts:     57</a:t>
            </a:r>
          </a:p>
        </p:txBody>
      </p:sp>
      <p:sp>
        <p:nvSpPr>
          <p:cNvPr id="1114196" name="Rectangle 84"/>
          <p:cNvSpPr>
            <a:spLocks noChangeArrowheads="1"/>
          </p:cNvSpPr>
          <p:nvPr/>
        </p:nvSpPr>
        <p:spPr bwMode="auto">
          <a:xfrm>
            <a:off x="3314700" y="5862638"/>
            <a:ext cx="2465388" cy="503237"/>
          </a:xfrm>
          <a:prstGeom prst="rect">
            <a:avLst/>
          </a:prstGeom>
          <a:solidFill>
            <a:srgbClr val="DDDDDD"/>
          </a:solidFill>
          <a:ln w="9525" algn="ctr">
            <a:solidFill>
              <a:schemeClr val="tx1"/>
            </a:solidFill>
            <a:miter lim="800000"/>
            <a:headEnd/>
            <a:tailEnd/>
          </a:ln>
          <a:effectLst>
            <a:outerShdw dist="35921" dir="2700000" algn="ctr" rotWithShape="0">
              <a:schemeClr val="bg2"/>
            </a:outerShdw>
          </a:effectLst>
        </p:spPr>
        <p:txBody>
          <a:bodyPr/>
          <a:lstStyle/>
          <a:p>
            <a:pPr marL="174625" indent="-174625">
              <a:spcBef>
                <a:spcPct val="20000"/>
              </a:spcBef>
              <a:buClr>
                <a:schemeClr val="tx1"/>
              </a:buClr>
              <a:buFont typeface="Wingdings 2" pitchFamily="18" charset="2"/>
              <a:buChar char=""/>
              <a:defRPr/>
            </a:pPr>
            <a:r>
              <a:rPr lang="en-US" sz="1200" dirty="0">
                <a:solidFill>
                  <a:srgbClr val="000099"/>
                </a:solidFill>
              </a:rPr>
              <a:t>Green Belts:  1191</a:t>
            </a:r>
          </a:p>
          <a:p>
            <a:pPr marL="174625" indent="-174625">
              <a:spcBef>
                <a:spcPct val="20000"/>
              </a:spcBef>
              <a:buClr>
                <a:schemeClr val="tx1"/>
              </a:buClr>
              <a:buFont typeface="Wingdings 2" pitchFamily="18" charset="2"/>
              <a:buChar char=""/>
              <a:defRPr/>
            </a:pPr>
            <a:r>
              <a:rPr lang="en-US" sz="1200" dirty="0">
                <a:solidFill>
                  <a:srgbClr val="000099"/>
                </a:solidFill>
              </a:rPr>
              <a:t>Black Belts:     95</a:t>
            </a:r>
          </a:p>
        </p:txBody>
      </p:sp>
      <p:sp>
        <p:nvSpPr>
          <p:cNvPr id="1114197" name="Rectangle 85"/>
          <p:cNvSpPr>
            <a:spLocks noChangeArrowheads="1"/>
          </p:cNvSpPr>
          <p:nvPr/>
        </p:nvSpPr>
        <p:spPr bwMode="auto">
          <a:xfrm>
            <a:off x="6122988" y="5876925"/>
            <a:ext cx="2455862" cy="503238"/>
          </a:xfrm>
          <a:prstGeom prst="rect">
            <a:avLst/>
          </a:prstGeom>
          <a:solidFill>
            <a:srgbClr val="DDDDDD"/>
          </a:solidFill>
          <a:ln w="9525" algn="ctr">
            <a:solidFill>
              <a:schemeClr val="tx1"/>
            </a:solidFill>
            <a:miter lim="800000"/>
            <a:headEnd/>
            <a:tailEnd/>
          </a:ln>
          <a:effectLst>
            <a:outerShdw dist="35921" dir="2700000" algn="ctr" rotWithShape="0">
              <a:schemeClr val="bg2"/>
            </a:outerShdw>
          </a:effectLst>
        </p:spPr>
        <p:txBody>
          <a:bodyPr/>
          <a:lstStyle/>
          <a:p>
            <a:pPr marL="174625" indent="-174625">
              <a:spcBef>
                <a:spcPct val="20000"/>
              </a:spcBef>
              <a:buClr>
                <a:schemeClr val="tx1"/>
              </a:buClr>
              <a:buFont typeface="Wingdings 2" pitchFamily="18" charset="2"/>
              <a:buChar char=""/>
              <a:defRPr/>
            </a:pPr>
            <a:r>
              <a:rPr lang="en-US" sz="1200" dirty="0">
                <a:solidFill>
                  <a:srgbClr val="000099"/>
                </a:solidFill>
              </a:rPr>
              <a:t>Green Belts:  1353</a:t>
            </a:r>
          </a:p>
          <a:p>
            <a:pPr marL="174625" indent="-174625">
              <a:spcBef>
                <a:spcPct val="20000"/>
              </a:spcBef>
              <a:buClr>
                <a:schemeClr val="tx1"/>
              </a:buClr>
              <a:buFont typeface="Wingdings 2" pitchFamily="18" charset="2"/>
              <a:buChar char=""/>
              <a:defRPr/>
            </a:pPr>
            <a:r>
              <a:rPr lang="en-US" sz="1200" dirty="0">
                <a:solidFill>
                  <a:srgbClr val="000099"/>
                </a:solidFill>
              </a:rPr>
              <a:t>Black Belts:        97</a:t>
            </a:r>
          </a:p>
        </p:txBody>
      </p:sp>
      <p:sp>
        <p:nvSpPr>
          <p:cNvPr id="50198" name="Rectangle 2"/>
          <p:cNvSpPr>
            <a:spLocks noChangeArrowheads="1"/>
          </p:cNvSpPr>
          <p:nvPr/>
        </p:nvSpPr>
        <p:spPr bwMode="auto">
          <a:xfrm>
            <a:off x="414338" y="182563"/>
            <a:ext cx="7369175" cy="431800"/>
          </a:xfrm>
          <a:prstGeom prst="rect">
            <a:avLst/>
          </a:prstGeom>
          <a:noFill/>
          <a:ln w="9525">
            <a:noFill/>
            <a:miter lim="800000"/>
            <a:headEnd/>
            <a:tailEnd/>
          </a:ln>
        </p:spPr>
        <p:txBody>
          <a:bodyPr/>
          <a:lstStyle/>
          <a:p>
            <a:pPr>
              <a:buFont typeface="Wingdings 2" pitchFamily="18" charset="2"/>
              <a:buNone/>
            </a:pPr>
            <a:r>
              <a:rPr lang="en-US" sz="2400" b="1">
                <a:solidFill>
                  <a:schemeClr val="tx2"/>
                </a:solidFill>
              </a:rPr>
              <a:t>Lean6 – The Journey</a:t>
            </a:r>
            <a:endParaRPr lang="en-US" sz="2400" b="1">
              <a:solidFill>
                <a:srgbClr val="000099"/>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nvGraphicFramePr>
        <p:xfrm>
          <a:off x="228600" y="990600"/>
          <a:ext cx="8686799" cy="4705350"/>
        </p:xfrm>
        <a:graphic>
          <a:graphicData uri="http://schemas.openxmlformats.org/drawingml/2006/chart">
            <c:chart xmlns:c="http://schemas.openxmlformats.org/drawingml/2006/chart" xmlns:r="http://schemas.openxmlformats.org/officeDocument/2006/relationships" r:id="rId3"/>
          </a:graphicData>
        </a:graphic>
      </p:graphicFrame>
      <p:sp>
        <p:nvSpPr>
          <p:cNvPr id="52226" name="Date Placeholder 4"/>
          <p:cNvSpPr txBox="1">
            <a:spLocks noGrp="1"/>
          </p:cNvSpPr>
          <p:nvPr/>
        </p:nvSpPr>
        <p:spPr bwMode="auto">
          <a:xfrm>
            <a:off x="400050" y="6491288"/>
            <a:ext cx="1905000" cy="261937"/>
          </a:xfrm>
          <a:prstGeom prst="rect">
            <a:avLst/>
          </a:prstGeom>
          <a:noFill/>
          <a:ln w="9525">
            <a:noFill/>
            <a:miter lim="800000"/>
            <a:headEnd/>
            <a:tailEnd/>
          </a:ln>
        </p:spPr>
        <p:txBody>
          <a:bodyPr anchor="b"/>
          <a:lstStyle/>
          <a:p>
            <a:fld id="{E708D86C-6027-494D-88CA-F708601D81A3}" type="datetime1">
              <a:rPr lang="en-US" sz="800">
                <a:solidFill>
                  <a:srgbClr val="333333"/>
                </a:solidFill>
              </a:rPr>
              <a:pPr/>
              <a:t>3/8/2012</a:t>
            </a:fld>
            <a:endParaRPr lang="en-US" sz="800">
              <a:solidFill>
                <a:srgbClr val="333333"/>
              </a:solidFill>
            </a:endParaRPr>
          </a:p>
        </p:txBody>
      </p:sp>
      <p:sp>
        <p:nvSpPr>
          <p:cNvPr id="52227" name="Footer Placeholder 5"/>
          <p:cNvSpPr txBox="1">
            <a:spLocks noGrp="1"/>
          </p:cNvSpPr>
          <p:nvPr/>
        </p:nvSpPr>
        <p:spPr bwMode="auto">
          <a:xfrm>
            <a:off x="3124200" y="6483350"/>
            <a:ext cx="2895600" cy="271463"/>
          </a:xfrm>
          <a:prstGeom prst="rect">
            <a:avLst/>
          </a:prstGeom>
          <a:noFill/>
          <a:ln w="9525">
            <a:noFill/>
            <a:miter lim="800000"/>
            <a:headEnd/>
            <a:tailEnd/>
          </a:ln>
        </p:spPr>
        <p:txBody>
          <a:bodyPr anchor="b"/>
          <a:lstStyle/>
          <a:p>
            <a:pPr algn="ctr"/>
            <a:r>
              <a:rPr lang="en-US" sz="1200" b="1">
                <a:solidFill>
                  <a:srgbClr val="000000"/>
                </a:solidFill>
              </a:rPr>
              <a:t>Integrity - Service - Innovation</a:t>
            </a:r>
          </a:p>
        </p:txBody>
      </p:sp>
      <p:sp>
        <p:nvSpPr>
          <p:cNvPr id="52228" name="Slide Number Placeholder 6"/>
          <p:cNvSpPr txBox="1">
            <a:spLocks noGrp="1"/>
          </p:cNvSpPr>
          <p:nvPr/>
        </p:nvSpPr>
        <p:spPr bwMode="auto">
          <a:xfrm>
            <a:off x="6907213" y="6496050"/>
            <a:ext cx="1905000" cy="252413"/>
          </a:xfrm>
          <a:prstGeom prst="rect">
            <a:avLst/>
          </a:prstGeom>
          <a:noFill/>
          <a:ln w="9525">
            <a:noFill/>
            <a:miter lim="800000"/>
            <a:headEnd/>
            <a:tailEnd/>
          </a:ln>
        </p:spPr>
        <p:txBody>
          <a:bodyPr anchor="b"/>
          <a:lstStyle/>
          <a:p>
            <a:pPr algn="r"/>
            <a:fld id="{8378882F-B60D-454B-8B22-18A7F5BFCDC1}" type="slidenum">
              <a:rPr lang="en-US" sz="1000" b="1">
                <a:solidFill>
                  <a:srgbClr val="292929"/>
                </a:solidFill>
              </a:rPr>
              <a:pPr algn="r"/>
              <a:t>8</a:t>
            </a:fld>
            <a:endParaRPr lang="en-US" sz="1000" b="1">
              <a:solidFill>
                <a:srgbClr val="292929"/>
              </a:solidFill>
            </a:endParaRPr>
          </a:p>
        </p:txBody>
      </p:sp>
      <p:sp>
        <p:nvSpPr>
          <p:cNvPr id="52229" name="Rectangle 2"/>
          <p:cNvSpPr>
            <a:spLocks noGrp="1" noChangeArrowheads="1"/>
          </p:cNvSpPr>
          <p:nvPr>
            <p:ph type="title" idx="4294967295"/>
          </p:nvPr>
        </p:nvSpPr>
        <p:spPr>
          <a:xfrm>
            <a:off x="590550" y="280988"/>
            <a:ext cx="6129338" cy="231775"/>
          </a:xfrm>
        </p:spPr>
        <p:txBody>
          <a:bodyPr anchor="ctr"/>
          <a:lstStyle/>
          <a:p>
            <a:pPr eaLnBrk="1" hangingPunct="1"/>
            <a:r>
              <a:rPr lang="en-US" sz="2000" smtClean="0"/>
              <a:t>Lean6 Evolution</a:t>
            </a:r>
          </a:p>
        </p:txBody>
      </p:sp>
      <p:sp>
        <p:nvSpPr>
          <p:cNvPr id="52230" name="AutoShape 5"/>
          <p:cNvSpPr>
            <a:spLocks noChangeArrowheads="1"/>
          </p:cNvSpPr>
          <p:nvPr/>
        </p:nvSpPr>
        <p:spPr bwMode="auto">
          <a:xfrm>
            <a:off x="520700" y="2514600"/>
            <a:ext cx="1460500" cy="1193800"/>
          </a:xfrm>
          <a:prstGeom prst="irregularSeal2">
            <a:avLst/>
          </a:prstGeom>
          <a:solidFill>
            <a:srgbClr val="00FF00"/>
          </a:solidFill>
          <a:ln w="9525" algn="ctr">
            <a:solidFill>
              <a:schemeClr val="tx1"/>
            </a:solidFill>
            <a:miter lim="800000"/>
            <a:headEnd/>
            <a:tailEnd/>
          </a:ln>
        </p:spPr>
        <p:txBody>
          <a:bodyPr wrap="none" anchor="ctr"/>
          <a:lstStyle/>
          <a:p>
            <a:pPr algn="ctr">
              <a:buFont typeface="Wingdings 2" pitchFamily="18" charset="2"/>
              <a:buNone/>
            </a:pPr>
            <a:r>
              <a:rPr lang="en-US" sz="1000">
                <a:solidFill>
                  <a:srgbClr val="000099"/>
                </a:solidFill>
              </a:rPr>
              <a:t>Senior Leaders</a:t>
            </a:r>
          </a:p>
          <a:p>
            <a:pPr algn="ctr">
              <a:buFont typeface="Wingdings 2" pitchFamily="18" charset="2"/>
              <a:buNone/>
            </a:pPr>
            <a:r>
              <a:rPr lang="en-US" sz="1000">
                <a:solidFill>
                  <a:srgbClr val="000099"/>
                </a:solidFill>
              </a:rPr>
              <a:t> Green Belts </a:t>
            </a:r>
          </a:p>
          <a:p>
            <a:pPr algn="ctr">
              <a:buFont typeface="Wingdings 2" pitchFamily="18" charset="2"/>
              <a:buNone/>
            </a:pPr>
            <a:r>
              <a:rPr lang="en-US" sz="1000">
                <a:solidFill>
                  <a:srgbClr val="000099"/>
                </a:solidFill>
              </a:rPr>
              <a:t>Trained</a:t>
            </a:r>
          </a:p>
        </p:txBody>
      </p:sp>
      <p:sp>
        <p:nvSpPr>
          <p:cNvPr id="52231" name="AutoShape 6"/>
          <p:cNvSpPr>
            <a:spLocks noChangeArrowheads="1"/>
          </p:cNvSpPr>
          <p:nvPr/>
        </p:nvSpPr>
        <p:spPr bwMode="auto">
          <a:xfrm>
            <a:off x="1371600" y="3505200"/>
            <a:ext cx="1270000" cy="533400"/>
          </a:xfrm>
          <a:prstGeom prst="ellipseRibbon2">
            <a:avLst>
              <a:gd name="adj1" fmla="val 25000"/>
              <a:gd name="adj2" fmla="val 50000"/>
              <a:gd name="adj3" fmla="val 12500"/>
            </a:avLst>
          </a:prstGeom>
          <a:solidFill>
            <a:srgbClr val="CCFFCC"/>
          </a:solidFill>
          <a:ln w="9525">
            <a:solidFill>
              <a:schemeClr val="tx1"/>
            </a:solidFill>
            <a:round/>
            <a:headEnd/>
            <a:tailEnd/>
          </a:ln>
        </p:spPr>
        <p:txBody>
          <a:bodyPr wrap="none" anchor="ctr"/>
          <a:lstStyle/>
          <a:p>
            <a:pPr algn="ctr">
              <a:buFont typeface="Wingdings 2" pitchFamily="18" charset="2"/>
              <a:buNone/>
            </a:pPr>
            <a:r>
              <a:rPr lang="en-US" sz="1200">
                <a:solidFill>
                  <a:srgbClr val="000099"/>
                </a:solidFill>
              </a:rPr>
              <a:t>First SES</a:t>
            </a:r>
          </a:p>
          <a:p>
            <a:pPr algn="ctr">
              <a:buFont typeface="Wingdings 2" pitchFamily="18" charset="2"/>
              <a:buNone/>
            </a:pPr>
            <a:r>
              <a:rPr lang="en-US" sz="1200">
                <a:solidFill>
                  <a:srgbClr val="000099"/>
                </a:solidFill>
              </a:rPr>
              <a:t>Certified</a:t>
            </a:r>
          </a:p>
        </p:txBody>
      </p:sp>
      <p:sp>
        <p:nvSpPr>
          <p:cNvPr id="52232" name="AutoShape 7"/>
          <p:cNvSpPr>
            <a:spLocks noChangeArrowheads="1"/>
          </p:cNvSpPr>
          <p:nvPr/>
        </p:nvSpPr>
        <p:spPr bwMode="auto">
          <a:xfrm>
            <a:off x="4800600" y="1917700"/>
            <a:ext cx="1282700" cy="977900"/>
          </a:xfrm>
          <a:prstGeom prst="cloudCallout">
            <a:avLst>
              <a:gd name="adj1" fmla="val -15347"/>
              <a:gd name="adj2" fmla="val 59579"/>
            </a:avLst>
          </a:prstGeom>
          <a:solidFill>
            <a:srgbClr val="CCFFFF"/>
          </a:solidFill>
          <a:ln w="9525">
            <a:solidFill>
              <a:schemeClr val="tx1"/>
            </a:solidFill>
            <a:round/>
            <a:headEnd/>
            <a:tailEnd/>
          </a:ln>
        </p:spPr>
        <p:txBody>
          <a:bodyPr anchor="ctr"/>
          <a:lstStyle/>
          <a:p>
            <a:pPr algn="ctr">
              <a:buFont typeface="Wingdings 2" pitchFamily="18" charset="2"/>
              <a:buNone/>
            </a:pPr>
            <a:r>
              <a:rPr lang="en-US" sz="1000">
                <a:solidFill>
                  <a:srgbClr val="000099"/>
                </a:solidFill>
              </a:rPr>
              <a:t>GS14/15’s added to Black Belt Rotation</a:t>
            </a:r>
          </a:p>
        </p:txBody>
      </p:sp>
      <p:sp>
        <p:nvSpPr>
          <p:cNvPr id="930824" name="AutoShape 8"/>
          <p:cNvSpPr>
            <a:spLocks noChangeArrowheads="1"/>
          </p:cNvSpPr>
          <p:nvPr/>
        </p:nvSpPr>
        <p:spPr bwMode="auto">
          <a:xfrm>
            <a:off x="4495800" y="3124200"/>
            <a:ext cx="1524000" cy="1066800"/>
          </a:xfrm>
          <a:prstGeom prst="star5">
            <a:avLst/>
          </a:prstGeom>
          <a:solidFill>
            <a:srgbClr val="FFCC99"/>
          </a:solidFill>
          <a:ln w="9525" algn="ctr">
            <a:solidFill>
              <a:schemeClr val="tx1"/>
            </a:solidFill>
            <a:miter lim="800000"/>
            <a:headEnd/>
            <a:tailEnd/>
          </a:ln>
          <a:effectLst/>
        </p:spPr>
        <p:txBody>
          <a:bodyPr wrap="none" anchor="ctr"/>
          <a:lstStyle/>
          <a:p>
            <a:pPr algn="ctr">
              <a:buFont typeface="Wingdings 2" pitchFamily="18" charset="2"/>
              <a:buNone/>
              <a:defRPr/>
            </a:pPr>
            <a:r>
              <a:rPr lang="en-US" sz="1000" dirty="0">
                <a:solidFill>
                  <a:srgbClr val="000099"/>
                </a:solidFill>
              </a:rPr>
              <a:t>Supervisors’ Forum</a:t>
            </a:r>
          </a:p>
          <a:p>
            <a:pPr algn="ctr">
              <a:buFont typeface="Wingdings 2" pitchFamily="18" charset="2"/>
              <a:buNone/>
              <a:defRPr/>
            </a:pPr>
            <a:r>
              <a:rPr lang="en-US" sz="1000" dirty="0">
                <a:solidFill>
                  <a:srgbClr val="000099"/>
                </a:solidFill>
              </a:rPr>
              <a:t>Focused </a:t>
            </a:r>
          </a:p>
          <a:p>
            <a:pPr algn="ctr">
              <a:buFont typeface="Wingdings 2" pitchFamily="18" charset="2"/>
              <a:buNone/>
              <a:defRPr/>
            </a:pPr>
            <a:r>
              <a:rPr lang="en-US" sz="1000" dirty="0">
                <a:solidFill>
                  <a:srgbClr val="000099"/>
                </a:solidFill>
              </a:rPr>
              <a:t>on Lean6</a:t>
            </a:r>
          </a:p>
        </p:txBody>
      </p:sp>
      <p:sp>
        <p:nvSpPr>
          <p:cNvPr id="52234" name="AutoShape 9"/>
          <p:cNvSpPr>
            <a:spLocks noChangeArrowheads="1"/>
          </p:cNvSpPr>
          <p:nvPr/>
        </p:nvSpPr>
        <p:spPr bwMode="auto">
          <a:xfrm>
            <a:off x="3352800" y="2438400"/>
            <a:ext cx="1600200" cy="825500"/>
          </a:xfrm>
          <a:prstGeom prst="star32">
            <a:avLst>
              <a:gd name="adj" fmla="val 37500"/>
            </a:avLst>
          </a:prstGeom>
          <a:solidFill>
            <a:srgbClr val="FFFF99"/>
          </a:solidFill>
          <a:ln w="9525" algn="ctr">
            <a:solidFill>
              <a:schemeClr val="tx1"/>
            </a:solidFill>
            <a:miter lim="800000"/>
            <a:headEnd/>
            <a:tailEnd/>
          </a:ln>
        </p:spPr>
        <p:txBody>
          <a:bodyPr wrap="none" anchor="ctr"/>
          <a:lstStyle/>
          <a:p>
            <a:pPr algn="ctr">
              <a:buFont typeface="Wingdings 2" pitchFamily="18" charset="2"/>
              <a:buNone/>
            </a:pPr>
            <a:r>
              <a:rPr lang="en-US" sz="1200">
                <a:solidFill>
                  <a:srgbClr val="000099"/>
                </a:solidFill>
              </a:rPr>
              <a:t>First SES</a:t>
            </a:r>
          </a:p>
          <a:p>
            <a:pPr algn="ctr">
              <a:buFont typeface="Wingdings 2" pitchFamily="18" charset="2"/>
              <a:buNone/>
            </a:pPr>
            <a:r>
              <a:rPr lang="en-US" sz="1200">
                <a:solidFill>
                  <a:srgbClr val="000099"/>
                </a:solidFill>
              </a:rPr>
              <a:t>Black Belt </a:t>
            </a:r>
          </a:p>
          <a:p>
            <a:pPr algn="ctr">
              <a:buFont typeface="Wingdings 2" pitchFamily="18" charset="2"/>
              <a:buNone/>
            </a:pPr>
            <a:r>
              <a:rPr lang="en-US" sz="1200">
                <a:solidFill>
                  <a:srgbClr val="000099"/>
                </a:solidFill>
              </a:rPr>
              <a:t>Certified</a:t>
            </a:r>
          </a:p>
        </p:txBody>
      </p:sp>
      <p:sp>
        <p:nvSpPr>
          <p:cNvPr id="52235" name="Oval 10"/>
          <p:cNvSpPr>
            <a:spLocks noChangeArrowheads="1"/>
          </p:cNvSpPr>
          <p:nvPr/>
        </p:nvSpPr>
        <p:spPr bwMode="auto">
          <a:xfrm>
            <a:off x="2667000" y="3124200"/>
            <a:ext cx="1270000" cy="914400"/>
          </a:xfrm>
          <a:prstGeom prst="ellipse">
            <a:avLst/>
          </a:prstGeom>
          <a:noFill/>
          <a:ln w="9525" algn="ctr">
            <a:solidFill>
              <a:srgbClr val="800000"/>
            </a:solidFill>
            <a:round/>
            <a:headEnd/>
            <a:tailEnd/>
          </a:ln>
        </p:spPr>
        <p:txBody>
          <a:bodyPr wrap="none" anchor="ctr"/>
          <a:lstStyle/>
          <a:p>
            <a:pPr algn="ctr">
              <a:buFont typeface="Wingdings 2" pitchFamily="18" charset="2"/>
              <a:buNone/>
            </a:pPr>
            <a:r>
              <a:rPr lang="en-US" sz="1100" b="1">
                <a:solidFill>
                  <a:srgbClr val="000099"/>
                </a:solidFill>
              </a:rPr>
              <a:t>Increased results</a:t>
            </a:r>
          </a:p>
          <a:p>
            <a:pPr algn="ctr">
              <a:buFont typeface="Wingdings 2" pitchFamily="18" charset="2"/>
              <a:buNone/>
            </a:pPr>
            <a:r>
              <a:rPr lang="en-US" sz="1100" b="1">
                <a:solidFill>
                  <a:srgbClr val="000099"/>
                </a:solidFill>
              </a:rPr>
              <a:t>=</a:t>
            </a:r>
          </a:p>
          <a:p>
            <a:pPr algn="ctr">
              <a:buFont typeface="Wingdings 2" pitchFamily="18" charset="2"/>
              <a:buNone/>
            </a:pPr>
            <a:r>
              <a:rPr lang="en-US" sz="1100" b="1">
                <a:solidFill>
                  <a:srgbClr val="000099"/>
                </a:solidFill>
              </a:rPr>
              <a:t>Increased suppo</a:t>
            </a:r>
            <a:r>
              <a:rPr lang="en-US" sz="1200" b="1">
                <a:solidFill>
                  <a:srgbClr val="000099"/>
                </a:solidFill>
              </a:rPr>
              <a:t>rt</a:t>
            </a:r>
          </a:p>
        </p:txBody>
      </p:sp>
      <p:sp>
        <p:nvSpPr>
          <p:cNvPr id="52236" name="TextBox 18"/>
          <p:cNvSpPr txBox="1">
            <a:spLocks noChangeArrowheads="1"/>
          </p:cNvSpPr>
          <p:nvPr/>
        </p:nvSpPr>
        <p:spPr bwMode="auto">
          <a:xfrm rot="-5400000">
            <a:off x="-455612" y="3046412"/>
            <a:ext cx="1524000" cy="307975"/>
          </a:xfrm>
          <a:prstGeom prst="rect">
            <a:avLst/>
          </a:prstGeom>
          <a:noFill/>
          <a:ln w="9525">
            <a:noFill/>
            <a:miter lim="800000"/>
            <a:headEnd/>
            <a:tailEnd/>
          </a:ln>
        </p:spPr>
        <p:txBody>
          <a:bodyPr>
            <a:spAutoFit/>
          </a:bodyPr>
          <a:lstStyle/>
          <a:p>
            <a:pPr algn="ctr">
              <a:buFont typeface="Wingdings 2" pitchFamily="18" charset="2"/>
              <a:buNone/>
            </a:pPr>
            <a:r>
              <a:rPr lang="en-US" sz="1400" b="1"/>
              <a:t>BENEFITS</a:t>
            </a:r>
          </a:p>
        </p:txBody>
      </p:sp>
      <p:sp>
        <p:nvSpPr>
          <p:cNvPr id="52237" name="TextBox 19"/>
          <p:cNvSpPr txBox="1">
            <a:spLocks noChangeArrowheads="1"/>
          </p:cNvSpPr>
          <p:nvPr/>
        </p:nvSpPr>
        <p:spPr bwMode="auto">
          <a:xfrm>
            <a:off x="2667000" y="5029200"/>
            <a:ext cx="3962400" cy="307975"/>
          </a:xfrm>
          <a:prstGeom prst="rect">
            <a:avLst/>
          </a:prstGeom>
          <a:noFill/>
          <a:ln w="9525">
            <a:noFill/>
            <a:miter lim="800000"/>
            <a:headEnd/>
            <a:tailEnd/>
          </a:ln>
        </p:spPr>
        <p:txBody>
          <a:bodyPr>
            <a:spAutoFit/>
          </a:bodyPr>
          <a:lstStyle/>
          <a:p>
            <a:pPr algn="ctr">
              <a:buFont typeface="Wingdings 2" pitchFamily="18" charset="2"/>
              <a:buNone/>
            </a:pPr>
            <a:r>
              <a:rPr lang="en-US" sz="1400" b="1"/>
              <a:t>TIMELINE</a:t>
            </a:r>
          </a:p>
        </p:txBody>
      </p:sp>
      <p:sp>
        <p:nvSpPr>
          <p:cNvPr id="52238" name="Up Arrow 21"/>
          <p:cNvSpPr>
            <a:spLocks noChangeArrowheads="1"/>
          </p:cNvSpPr>
          <p:nvPr/>
        </p:nvSpPr>
        <p:spPr bwMode="auto">
          <a:xfrm>
            <a:off x="6096000" y="1295400"/>
            <a:ext cx="2514600" cy="1104900"/>
          </a:xfrm>
          <a:prstGeom prst="upArrow">
            <a:avLst>
              <a:gd name="adj1" fmla="val 50000"/>
              <a:gd name="adj2" fmla="val 50000"/>
            </a:avLst>
          </a:prstGeom>
          <a:solidFill>
            <a:srgbClr val="FFFF00"/>
          </a:solidFill>
          <a:ln w="9525" algn="ctr">
            <a:solidFill>
              <a:schemeClr val="tx1"/>
            </a:solidFill>
            <a:round/>
            <a:headEnd/>
            <a:tailEnd type="triangle" w="med" len="med"/>
          </a:ln>
        </p:spPr>
        <p:txBody>
          <a:bodyPr>
            <a:spAutoFit/>
          </a:bodyPr>
          <a:lstStyle/>
          <a:p>
            <a:pPr marL="177800" indent="-177800" algn="ctr">
              <a:buFont typeface="Wingdings 2" pitchFamily="18" charset="2"/>
              <a:buNone/>
            </a:pPr>
            <a:r>
              <a:rPr lang="en-US" sz="1200">
                <a:solidFill>
                  <a:srgbClr val="000099"/>
                </a:solidFill>
              </a:rPr>
              <a:t>Continuous Improvement Part of DFAS Strategy</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Date Placeholder 3"/>
          <p:cNvSpPr>
            <a:spLocks noGrp="1"/>
          </p:cNvSpPr>
          <p:nvPr>
            <p:ph type="dt" sz="quarter" idx="10"/>
          </p:nvPr>
        </p:nvSpPr>
        <p:spPr>
          <a:noFill/>
        </p:spPr>
        <p:txBody>
          <a:bodyPr/>
          <a:lstStyle/>
          <a:p>
            <a:fld id="{4FC76A1C-AE32-4F31-B955-FC8D0B15A6E2}" type="datetime1">
              <a:rPr lang="en-US" smtClean="0"/>
              <a:pPr/>
              <a:t>3/8/2012</a:t>
            </a:fld>
            <a:endParaRPr lang="en-US" smtClean="0"/>
          </a:p>
        </p:txBody>
      </p:sp>
      <p:sp>
        <p:nvSpPr>
          <p:cNvPr id="54274" name="Footer Placeholder 4"/>
          <p:cNvSpPr>
            <a:spLocks noGrp="1"/>
          </p:cNvSpPr>
          <p:nvPr>
            <p:ph type="ftr" sz="quarter" idx="11"/>
          </p:nvPr>
        </p:nvSpPr>
        <p:spPr>
          <a:noFill/>
        </p:spPr>
        <p:txBody>
          <a:bodyPr/>
          <a:lstStyle/>
          <a:p>
            <a:r>
              <a:rPr lang="en-US" smtClean="0"/>
              <a:t>Integrity - Service - Innovation</a:t>
            </a:r>
          </a:p>
        </p:txBody>
      </p:sp>
      <p:sp>
        <p:nvSpPr>
          <p:cNvPr id="54275" name="Slide Number Placeholder 5"/>
          <p:cNvSpPr>
            <a:spLocks noGrp="1"/>
          </p:cNvSpPr>
          <p:nvPr>
            <p:ph type="sldNum" sz="quarter" idx="12"/>
          </p:nvPr>
        </p:nvSpPr>
        <p:spPr>
          <a:noFill/>
        </p:spPr>
        <p:txBody>
          <a:bodyPr/>
          <a:lstStyle/>
          <a:p>
            <a:fld id="{E4B6E27D-9D1D-47CB-8BBC-7A442C2CE2BC}" type="slidenum">
              <a:rPr lang="en-US" smtClean="0"/>
              <a:pPr/>
              <a:t>9</a:t>
            </a:fld>
            <a:endParaRPr lang="en-US" smtClean="0"/>
          </a:p>
        </p:txBody>
      </p:sp>
      <p:sp>
        <p:nvSpPr>
          <p:cNvPr id="54276" name="Rectangle 7"/>
          <p:cNvSpPr>
            <a:spLocks noGrp="1" noChangeArrowheads="1"/>
          </p:cNvSpPr>
          <p:nvPr>
            <p:ph type="title"/>
          </p:nvPr>
        </p:nvSpPr>
        <p:spPr/>
        <p:txBody>
          <a:bodyPr/>
          <a:lstStyle/>
          <a:p>
            <a:pPr eaLnBrk="1" hangingPunct="1"/>
            <a:r>
              <a:rPr lang="en-US" smtClean="0"/>
              <a:t>Maturation of Lean6 – FY11</a:t>
            </a:r>
          </a:p>
        </p:txBody>
      </p:sp>
      <p:sp>
        <p:nvSpPr>
          <p:cNvPr id="54277" name="Rectangle 8" descr="Making Every Day Count logo"/>
          <p:cNvSpPr>
            <a:spLocks noGrp="1" noChangeArrowheads="1"/>
          </p:cNvSpPr>
          <p:nvPr>
            <p:ph type="body" idx="1"/>
          </p:nvPr>
        </p:nvSpPr>
        <p:spPr/>
        <p:txBody>
          <a:bodyPr/>
          <a:lstStyle/>
          <a:p>
            <a:pPr eaLnBrk="1" hangingPunct="1"/>
            <a:r>
              <a:rPr lang="en-US" smtClean="0"/>
              <a:t>Strategy driven projects</a:t>
            </a:r>
          </a:p>
          <a:p>
            <a:pPr lvl="1" eaLnBrk="1" hangingPunct="1"/>
            <a:r>
              <a:rPr lang="en-US" smtClean="0"/>
              <a:t>Increased leadership accountability</a:t>
            </a:r>
          </a:p>
          <a:p>
            <a:pPr lvl="1" eaLnBrk="1" hangingPunct="1"/>
            <a:r>
              <a:rPr lang="en-US" smtClean="0"/>
              <a:t>Higher priority projects</a:t>
            </a:r>
          </a:p>
          <a:p>
            <a:pPr eaLnBrk="1" hangingPunct="1"/>
            <a:r>
              <a:rPr lang="en-US" smtClean="0"/>
              <a:t>Project timeliness</a:t>
            </a:r>
          </a:p>
          <a:p>
            <a:pPr lvl="1" eaLnBrk="1" hangingPunct="1"/>
            <a:r>
              <a:rPr lang="en-US" smtClean="0"/>
              <a:t>Apply project management discipline to Lean6 projects</a:t>
            </a:r>
          </a:p>
          <a:p>
            <a:pPr eaLnBrk="1" hangingPunct="1"/>
            <a:r>
              <a:rPr lang="en-US" smtClean="0"/>
              <a:t>Validated results</a:t>
            </a:r>
          </a:p>
          <a:p>
            <a:pPr lvl="1" eaLnBrk="1" hangingPunct="1"/>
            <a:r>
              <a:rPr lang="en-US" smtClean="0"/>
              <a:t>Increased visibility of savings</a:t>
            </a:r>
          </a:p>
          <a:p>
            <a:pPr lvl="1" eaLnBrk="1" hangingPunct="1"/>
            <a:r>
              <a:rPr lang="en-US" smtClean="0"/>
              <a:t>Visibility of disposition of savings</a:t>
            </a:r>
          </a:p>
          <a:p>
            <a:pPr eaLnBrk="1" hangingPunct="1"/>
            <a:r>
              <a:rPr lang="en-US" smtClean="0"/>
              <a:t>Transition from Process Improvement to Performance Improvement</a:t>
            </a:r>
          </a:p>
          <a:p>
            <a:pPr lvl="2" eaLnBrk="1" hangingPunct="1"/>
            <a:endParaRPr lang="en-US" smtClean="0"/>
          </a:p>
          <a:p>
            <a:pPr eaLnBrk="1" hangingPunct="1"/>
            <a:endParaRPr lang="en-US"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resMaster">
  <a:themeElements>
    <a:clrScheme name="PresMaster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fontScheme name="Pres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esMaster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PresMaster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PresMaster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PresMaster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PresMaster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PresMaster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PresMaster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Master End Title">
  <a:themeElements>
    <a:clrScheme name="PresMaster End Titl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fontScheme name="PresMaster End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esMaster End Titl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PresMaster End Titl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PresMaster End Titl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PresMaster End Titl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PresMaster End Titl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PresMaster End Titl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PresMaster End Titl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DFAS Powerpoint TEMPLATE 2010_R1</Template>
  <TotalTime>2627</TotalTime>
  <Words>2760</Words>
  <Application>Microsoft Office PowerPoint</Application>
  <PresentationFormat>On-screen Show (4:3)</PresentationFormat>
  <Paragraphs>741</Paragraphs>
  <Slides>29</Slides>
  <Notes>24</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29</vt:i4>
      </vt:variant>
    </vt:vector>
  </HeadingPairs>
  <TitlesOfParts>
    <vt:vector size="34" baseType="lpstr">
      <vt:lpstr>PresMaster</vt:lpstr>
      <vt:lpstr>PresMaster End Title</vt:lpstr>
      <vt:lpstr>Photo Editor Photo</vt:lpstr>
      <vt:lpstr>Chart</vt:lpstr>
      <vt:lpstr>Worksheet</vt:lpstr>
      <vt:lpstr> Lean6 Program</vt:lpstr>
      <vt:lpstr>Lean6 Mission and Goals </vt:lpstr>
      <vt:lpstr>Lean6 Values</vt:lpstr>
      <vt:lpstr>Lean6 – Organization Chart</vt:lpstr>
      <vt:lpstr>Lean6 – What We Do</vt:lpstr>
      <vt:lpstr>Coaching</vt:lpstr>
      <vt:lpstr>Slide 7</vt:lpstr>
      <vt:lpstr>Lean6 Evolution</vt:lpstr>
      <vt:lpstr>Maturation of Lean6 – FY11</vt:lpstr>
      <vt:lpstr>Slide 10</vt:lpstr>
      <vt:lpstr>Slide 11</vt:lpstr>
      <vt:lpstr>Lean6 Support to Strategic Objectives</vt:lpstr>
      <vt:lpstr>Lean6 – what’s next</vt:lpstr>
      <vt:lpstr>Lean6 Alignment to Agency Structure</vt:lpstr>
      <vt:lpstr>Changing a Culture by Managing Change</vt:lpstr>
      <vt:lpstr>Overview</vt:lpstr>
      <vt:lpstr>Change</vt:lpstr>
      <vt:lpstr>Management</vt:lpstr>
      <vt:lpstr>Change Management</vt:lpstr>
      <vt:lpstr>DFAS Journey</vt:lpstr>
      <vt:lpstr>Burning Platform</vt:lpstr>
      <vt:lpstr>Rough Start</vt:lpstr>
      <vt:lpstr>Enter ‘Management’</vt:lpstr>
      <vt:lpstr>Show Results</vt:lpstr>
      <vt:lpstr>Accountability</vt:lpstr>
      <vt:lpstr>Momentum</vt:lpstr>
      <vt:lpstr>Credibility</vt:lpstr>
      <vt:lpstr>Way Forward</vt:lpstr>
      <vt:lpstr>RECAP</vt:lpstr>
    </vt:vector>
  </TitlesOfParts>
  <Company>Defense Finance and Accounting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FM’s Mission, Vision, Goals</dc:title>
  <dc:creator>DFAS DMI</dc:creator>
  <cp:lastModifiedBy>DANIEL_BOSS</cp:lastModifiedBy>
  <cp:revision>268</cp:revision>
  <dcterms:created xsi:type="dcterms:W3CDTF">2010-07-07T20:52:54Z</dcterms:created>
  <dcterms:modified xsi:type="dcterms:W3CDTF">2012-03-08T16:22:56Z</dcterms:modified>
</cp:coreProperties>
</file>